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13"/>
  </p:notesMasterIdLst>
  <p:handoutMasterIdLst>
    <p:handoutMasterId r:id="rId114"/>
  </p:handoutMasterIdLst>
  <p:sldIdLst>
    <p:sldId id="378" r:id="rId2"/>
    <p:sldId id="270" r:id="rId3"/>
    <p:sldId id="271" r:id="rId4"/>
    <p:sldId id="284" r:id="rId5"/>
    <p:sldId id="372" r:id="rId6"/>
    <p:sldId id="274" r:id="rId7"/>
    <p:sldId id="373" r:id="rId8"/>
    <p:sldId id="380" r:id="rId9"/>
    <p:sldId id="382" r:id="rId10"/>
    <p:sldId id="383" r:id="rId11"/>
    <p:sldId id="272" r:id="rId12"/>
    <p:sldId id="285" r:id="rId13"/>
    <p:sldId id="286" r:id="rId14"/>
    <p:sldId id="287" r:id="rId15"/>
    <p:sldId id="288" r:id="rId16"/>
    <p:sldId id="298" r:id="rId17"/>
    <p:sldId id="292" r:id="rId18"/>
    <p:sldId id="375" r:id="rId19"/>
    <p:sldId id="376" r:id="rId20"/>
    <p:sldId id="377" r:id="rId21"/>
    <p:sldId id="379" r:id="rId22"/>
    <p:sldId id="384" r:id="rId23"/>
    <p:sldId id="291" r:id="rId24"/>
    <p:sldId id="290" r:id="rId25"/>
    <p:sldId id="293" r:id="rId26"/>
    <p:sldId id="456" r:id="rId27"/>
    <p:sldId id="294" r:id="rId28"/>
    <p:sldId id="393" r:id="rId29"/>
    <p:sldId id="295" r:id="rId30"/>
    <p:sldId id="394" r:id="rId31"/>
    <p:sldId id="296" r:id="rId32"/>
    <p:sldId id="300" r:id="rId33"/>
    <p:sldId id="299" r:id="rId34"/>
    <p:sldId id="396" r:id="rId35"/>
    <p:sldId id="397" r:id="rId36"/>
    <p:sldId id="398" r:id="rId37"/>
    <p:sldId id="399" r:id="rId38"/>
    <p:sldId id="389" r:id="rId39"/>
    <p:sldId id="401" r:id="rId40"/>
    <p:sldId id="404" r:id="rId41"/>
    <p:sldId id="418" r:id="rId42"/>
    <p:sldId id="409" r:id="rId43"/>
    <p:sldId id="410" r:id="rId44"/>
    <p:sldId id="411" r:id="rId45"/>
    <p:sldId id="390" r:id="rId46"/>
    <p:sldId id="392" r:id="rId47"/>
    <p:sldId id="320" r:id="rId48"/>
    <p:sldId id="326" r:id="rId49"/>
    <p:sldId id="420" r:id="rId50"/>
    <p:sldId id="366" r:id="rId51"/>
    <p:sldId id="316" r:id="rId52"/>
    <p:sldId id="317" r:id="rId53"/>
    <p:sldId id="325" r:id="rId54"/>
    <p:sldId id="421" r:id="rId55"/>
    <p:sldId id="424" r:id="rId56"/>
    <p:sldId id="425" r:id="rId57"/>
    <p:sldId id="426" r:id="rId58"/>
    <p:sldId id="427" r:id="rId59"/>
    <p:sldId id="429" r:id="rId60"/>
    <p:sldId id="319" r:id="rId61"/>
    <p:sldId id="328" r:id="rId62"/>
    <p:sldId id="329" r:id="rId63"/>
    <p:sldId id="331" r:id="rId64"/>
    <p:sldId id="332" r:id="rId65"/>
    <p:sldId id="333" r:id="rId66"/>
    <p:sldId id="318" r:id="rId67"/>
    <p:sldId id="352" r:id="rId68"/>
    <p:sldId id="353" r:id="rId69"/>
    <p:sldId id="336" r:id="rId70"/>
    <p:sldId id="335" r:id="rId71"/>
    <p:sldId id="337" r:id="rId72"/>
    <p:sldId id="433" r:id="rId73"/>
    <p:sldId id="434" r:id="rId74"/>
    <p:sldId id="435" r:id="rId75"/>
    <p:sldId id="436" r:id="rId76"/>
    <p:sldId id="437" r:id="rId77"/>
    <p:sldId id="422" r:id="rId78"/>
    <p:sldId id="438" r:id="rId79"/>
    <p:sldId id="439" r:id="rId80"/>
    <p:sldId id="440" r:id="rId81"/>
    <p:sldId id="441" r:id="rId82"/>
    <p:sldId id="442" r:id="rId83"/>
    <p:sldId id="443" r:id="rId84"/>
    <p:sldId id="356" r:id="rId85"/>
    <p:sldId id="357" r:id="rId86"/>
    <p:sldId id="358" r:id="rId87"/>
    <p:sldId id="360" r:id="rId88"/>
    <p:sldId id="446" r:id="rId89"/>
    <p:sldId id="445" r:id="rId90"/>
    <p:sldId id="361" r:id="rId91"/>
    <p:sldId id="362" r:id="rId92"/>
    <p:sldId id="363" r:id="rId93"/>
    <p:sldId id="447" r:id="rId94"/>
    <p:sldId id="448" r:id="rId95"/>
    <p:sldId id="449" r:id="rId96"/>
    <p:sldId id="450" r:id="rId97"/>
    <p:sldId id="451" r:id="rId98"/>
    <p:sldId id="431" r:id="rId99"/>
    <p:sldId id="444" r:id="rId100"/>
    <p:sldId id="385" r:id="rId101"/>
    <p:sldId id="386" r:id="rId102"/>
    <p:sldId id="387" r:id="rId103"/>
    <p:sldId id="388" r:id="rId104"/>
    <p:sldId id="430" r:id="rId105"/>
    <p:sldId id="419" r:id="rId106"/>
    <p:sldId id="455" r:id="rId107"/>
    <p:sldId id="452" r:id="rId108"/>
    <p:sldId id="453" r:id="rId109"/>
    <p:sldId id="454" r:id="rId110"/>
    <p:sldId id="301" r:id="rId111"/>
    <p:sldId id="395" r:id="rId112"/>
  </p:sldIdLst>
  <p:sldSz cx="9144000" cy="6858000" type="screen4x3"/>
  <p:notesSz cx="10234613" cy="709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A53D"/>
    <a:srgbClr val="919838"/>
    <a:srgbClr val="C5CB73"/>
    <a:srgbClr val="7B96AB"/>
    <a:srgbClr val="7A96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9" autoAdjust="0"/>
    <p:restoredTop sz="94660"/>
  </p:normalViewPr>
  <p:slideViewPr>
    <p:cSldViewPr>
      <p:cViewPr varScale="1">
        <p:scale>
          <a:sx n="97" d="100"/>
          <a:sy n="97" d="100"/>
        </p:scale>
        <p:origin x="32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434998" cy="354965"/>
          </a:xfrm>
          <a:prstGeom prst="rect">
            <a:avLst/>
          </a:prstGeom>
        </p:spPr>
        <p:txBody>
          <a:bodyPr vert="horz" lIns="94320" tIns="47160" rIns="94320" bIns="47160" rtlCol="0"/>
          <a:lstStyle>
            <a:lvl1pPr algn="l">
              <a:defRPr sz="1200"/>
            </a:lvl1pPr>
          </a:lstStyle>
          <a:p>
            <a:endParaRPr lang="en-AU"/>
          </a:p>
        </p:txBody>
      </p:sp>
      <p:sp>
        <p:nvSpPr>
          <p:cNvPr id="3" name="Date Placeholder 2"/>
          <p:cNvSpPr>
            <a:spLocks noGrp="1"/>
          </p:cNvSpPr>
          <p:nvPr>
            <p:ph type="dt" sz="quarter" idx="1"/>
          </p:nvPr>
        </p:nvSpPr>
        <p:spPr>
          <a:xfrm>
            <a:off x="5797248" y="1"/>
            <a:ext cx="4434998" cy="354965"/>
          </a:xfrm>
          <a:prstGeom prst="rect">
            <a:avLst/>
          </a:prstGeom>
        </p:spPr>
        <p:txBody>
          <a:bodyPr vert="horz" lIns="94320" tIns="47160" rIns="94320" bIns="47160" rtlCol="0"/>
          <a:lstStyle>
            <a:lvl1pPr algn="r">
              <a:defRPr sz="1200"/>
            </a:lvl1pPr>
          </a:lstStyle>
          <a:p>
            <a:fld id="{F9FF50E2-4BB7-43D8-9F6A-1CF84D5409CE}" type="datetimeFigureOut">
              <a:rPr lang="en-AU" smtClean="0"/>
              <a:pPr/>
              <a:t>15/06/2024</a:t>
            </a:fld>
            <a:endParaRPr lang="en-AU"/>
          </a:p>
        </p:txBody>
      </p:sp>
      <p:sp>
        <p:nvSpPr>
          <p:cNvPr id="4" name="Footer Placeholder 3"/>
          <p:cNvSpPr>
            <a:spLocks noGrp="1"/>
          </p:cNvSpPr>
          <p:nvPr>
            <p:ph type="ftr" sz="quarter" idx="2"/>
          </p:nvPr>
        </p:nvSpPr>
        <p:spPr>
          <a:xfrm>
            <a:off x="2" y="6743104"/>
            <a:ext cx="4434998" cy="354965"/>
          </a:xfrm>
          <a:prstGeom prst="rect">
            <a:avLst/>
          </a:prstGeom>
        </p:spPr>
        <p:txBody>
          <a:bodyPr vert="horz" lIns="94320" tIns="47160" rIns="94320" bIns="47160" rtlCol="0" anchor="b"/>
          <a:lstStyle>
            <a:lvl1pPr algn="l">
              <a:defRPr sz="1200"/>
            </a:lvl1pPr>
          </a:lstStyle>
          <a:p>
            <a:endParaRPr lang="en-AU"/>
          </a:p>
        </p:txBody>
      </p:sp>
      <p:sp>
        <p:nvSpPr>
          <p:cNvPr id="5" name="Slide Number Placeholder 4"/>
          <p:cNvSpPr>
            <a:spLocks noGrp="1"/>
          </p:cNvSpPr>
          <p:nvPr>
            <p:ph type="sldNum" sz="quarter" idx="3"/>
          </p:nvPr>
        </p:nvSpPr>
        <p:spPr>
          <a:xfrm>
            <a:off x="5797248" y="6743104"/>
            <a:ext cx="4434998" cy="354965"/>
          </a:xfrm>
          <a:prstGeom prst="rect">
            <a:avLst/>
          </a:prstGeom>
        </p:spPr>
        <p:txBody>
          <a:bodyPr vert="horz" lIns="94320" tIns="47160" rIns="94320" bIns="47160" rtlCol="0" anchor="b"/>
          <a:lstStyle>
            <a:lvl1pPr algn="r">
              <a:defRPr sz="1200"/>
            </a:lvl1pPr>
          </a:lstStyle>
          <a:p>
            <a:fld id="{C01CFB4B-A986-4A0F-97C8-3CECD8C9C805}" type="slidenum">
              <a:rPr lang="en-AU" smtClean="0"/>
              <a:pPr/>
              <a:t>‹#›</a:t>
            </a:fld>
            <a:endParaRPr lang="en-AU"/>
          </a:p>
        </p:txBody>
      </p:sp>
    </p:spTree>
    <p:extLst>
      <p:ext uri="{BB962C8B-B14F-4D97-AF65-F5344CB8AC3E}">
        <p14:creationId xmlns:p14="http://schemas.microsoft.com/office/powerpoint/2010/main" val="1441916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434998" cy="354965"/>
          </a:xfrm>
          <a:prstGeom prst="rect">
            <a:avLst/>
          </a:prstGeom>
        </p:spPr>
        <p:txBody>
          <a:bodyPr vert="horz" lIns="94320" tIns="47160" rIns="94320" bIns="47160" rtlCol="0"/>
          <a:lstStyle>
            <a:lvl1pPr algn="l">
              <a:defRPr sz="1200"/>
            </a:lvl1pPr>
          </a:lstStyle>
          <a:p>
            <a:endParaRPr lang="en-AU"/>
          </a:p>
        </p:txBody>
      </p:sp>
      <p:sp>
        <p:nvSpPr>
          <p:cNvPr id="3" name="Date Placeholder 2"/>
          <p:cNvSpPr>
            <a:spLocks noGrp="1"/>
          </p:cNvSpPr>
          <p:nvPr>
            <p:ph type="dt" idx="1"/>
          </p:nvPr>
        </p:nvSpPr>
        <p:spPr>
          <a:xfrm>
            <a:off x="5797248" y="1"/>
            <a:ext cx="4434998" cy="354965"/>
          </a:xfrm>
          <a:prstGeom prst="rect">
            <a:avLst/>
          </a:prstGeom>
        </p:spPr>
        <p:txBody>
          <a:bodyPr vert="horz" lIns="94320" tIns="47160" rIns="94320" bIns="47160" rtlCol="0"/>
          <a:lstStyle>
            <a:lvl1pPr algn="r">
              <a:defRPr sz="1200"/>
            </a:lvl1pPr>
          </a:lstStyle>
          <a:p>
            <a:fld id="{FD1EEEEC-6F08-4DE3-88EC-1ECDACEB910A}" type="datetimeFigureOut">
              <a:rPr lang="en-US" smtClean="0"/>
              <a:pPr/>
              <a:t>6/15/2024</a:t>
            </a:fld>
            <a:endParaRPr lang="en-AU"/>
          </a:p>
        </p:txBody>
      </p:sp>
      <p:sp>
        <p:nvSpPr>
          <p:cNvPr id="4" name="Slide Image Placeholder 3"/>
          <p:cNvSpPr>
            <a:spLocks noGrp="1" noRot="1" noChangeAspect="1"/>
          </p:cNvSpPr>
          <p:nvPr>
            <p:ph type="sldImg" idx="2"/>
          </p:nvPr>
        </p:nvSpPr>
        <p:spPr>
          <a:xfrm>
            <a:off x="3343275" y="533400"/>
            <a:ext cx="3548063" cy="2660650"/>
          </a:xfrm>
          <a:prstGeom prst="rect">
            <a:avLst/>
          </a:prstGeom>
          <a:noFill/>
          <a:ln w="12700">
            <a:solidFill>
              <a:prstClr val="black"/>
            </a:solidFill>
          </a:ln>
        </p:spPr>
        <p:txBody>
          <a:bodyPr vert="horz" lIns="94320" tIns="47160" rIns="94320" bIns="47160" rtlCol="0" anchor="ctr"/>
          <a:lstStyle/>
          <a:p>
            <a:endParaRPr lang="en-AU"/>
          </a:p>
        </p:txBody>
      </p:sp>
      <p:sp>
        <p:nvSpPr>
          <p:cNvPr id="5" name="Notes Placeholder 4"/>
          <p:cNvSpPr>
            <a:spLocks noGrp="1"/>
          </p:cNvSpPr>
          <p:nvPr>
            <p:ph type="body" sz="quarter" idx="3"/>
          </p:nvPr>
        </p:nvSpPr>
        <p:spPr>
          <a:xfrm>
            <a:off x="1023462" y="3372169"/>
            <a:ext cx="8187690" cy="3194685"/>
          </a:xfrm>
          <a:prstGeom prst="rect">
            <a:avLst/>
          </a:prstGeom>
        </p:spPr>
        <p:txBody>
          <a:bodyPr vert="horz" lIns="94320" tIns="47160" rIns="94320" bIns="4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6743104"/>
            <a:ext cx="4434998" cy="354965"/>
          </a:xfrm>
          <a:prstGeom prst="rect">
            <a:avLst/>
          </a:prstGeom>
        </p:spPr>
        <p:txBody>
          <a:bodyPr vert="horz" lIns="94320" tIns="47160" rIns="94320" bIns="47160" rtlCol="0" anchor="b"/>
          <a:lstStyle>
            <a:lvl1pPr algn="l">
              <a:defRPr sz="1200"/>
            </a:lvl1pPr>
          </a:lstStyle>
          <a:p>
            <a:endParaRPr lang="en-AU"/>
          </a:p>
        </p:txBody>
      </p:sp>
      <p:sp>
        <p:nvSpPr>
          <p:cNvPr id="7" name="Slide Number Placeholder 6"/>
          <p:cNvSpPr>
            <a:spLocks noGrp="1"/>
          </p:cNvSpPr>
          <p:nvPr>
            <p:ph type="sldNum" sz="quarter" idx="5"/>
          </p:nvPr>
        </p:nvSpPr>
        <p:spPr>
          <a:xfrm>
            <a:off x="5797248" y="6743104"/>
            <a:ext cx="4434998" cy="354965"/>
          </a:xfrm>
          <a:prstGeom prst="rect">
            <a:avLst/>
          </a:prstGeom>
        </p:spPr>
        <p:txBody>
          <a:bodyPr vert="horz" lIns="94320" tIns="47160" rIns="94320" bIns="47160" rtlCol="0" anchor="b"/>
          <a:lstStyle>
            <a:lvl1pPr algn="r">
              <a:defRPr sz="1200"/>
            </a:lvl1pPr>
          </a:lstStyle>
          <a:p>
            <a:fld id="{DB98D5E1-85DC-4E3F-A79A-9A4FF9F087A3}" type="slidenum">
              <a:rPr lang="en-AU" smtClean="0"/>
              <a:pPr/>
              <a:t>‹#›</a:t>
            </a:fld>
            <a:endParaRPr lang="en-AU"/>
          </a:p>
        </p:txBody>
      </p:sp>
    </p:spTree>
    <p:extLst>
      <p:ext uri="{BB962C8B-B14F-4D97-AF65-F5344CB8AC3E}">
        <p14:creationId xmlns:p14="http://schemas.microsoft.com/office/powerpoint/2010/main" val="2382848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7" name="Rectangle 16"/>
          <p:cNvSpPr/>
          <p:nvPr/>
        </p:nvSpPr>
        <p:spPr>
          <a:xfrm>
            <a:off x="0" y="2438400"/>
            <a:ext cx="9144000" cy="457200"/>
          </a:xfrm>
          <a:prstGeom prst="rect">
            <a:avLst/>
          </a:prstGeom>
          <a:solidFill>
            <a:schemeClr val="accent1">
              <a:shade val="75000"/>
            </a:schemeClr>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1" name="Rectangle 30"/>
          <p:cNvSpPr/>
          <p:nvPr/>
        </p:nvSpPr>
        <p:spPr>
          <a:xfrm>
            <a:off x="0" y="914400"/>
            <a:ext cx="9144000" cy="1524000"/>
          </a:xfrm>
          <a:prstGeom prst="rect">
            <a:avLst/>
          </a:prstGeom>
          <a:solidFill>
            <a:srgbClr val="000000">
              <a:alpha val="89800"/>
            </a:srgbClr>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Date Placeholder 9"/>
          <p:cNvSpPr>
            <a:spLocks noGrp="1"/>
          </p:cNvSpPr>
          <p:nvPr>
            <p:ph type="dt" sz="half" idx="10"/>
          </p:nvPr>
        </p:nvSpPr>
        <p:spPr/>
        <p:txBody>
          <a:bodyPr rtlCol="0"/>
          <a:lstStyle/>
          <a:p>
            <a:fld id="{A30A081E-8B1B-4601-AE88-63B0E2696962}" type="datetimeFigureOut">
              <a:rPr lang="en-US" smtClean="0"/>
              <a:pPr/>
              <a:t>6/15/2024</a:t>
            </a:fld>
            <a:endParaRPr lang="en-AU"/>
          </a:p>
        </p:txBody>
      </p:sp>
      <p:sp>
        <p:nvSpPr>
          <p:cNvPr id="11" name="Slide Number Placeholder 10"/>
          <p:cNvSpPr>
            <a:spLocks noGrp="1"/>
          </p:cNvSpPr>
          <p:nvPr>
            <p:ph type="sldNum" sz="quarter" idx="11"/>
          </p:nvPr>
        </p:nvSpPr>
        <p:spPr/>
        <p:txBody>
          <a:bodyPr rtlCol="0"/>
          <a:lstStyle/>
          <a:p>
            <a:fld id="{140D37E8-8EEB-4696-B446-4D66D14D5A76}" type="slidenum">
              <a:rPr lang="en-AU" smtClean="0"/>
              <a:pPr/>
              <a:t>‹#›</a:t>
            </a:fld>
            <a:endParaRPr lang="en-AU"/>
          </a:p>
        </p:txBody>
      </p:sp>
      <p:sp>
        <p:nvSpPr>
          <p:cNvPr id="12" name="Footer Placeholder 11"/>
          <p:cNvSpPr>
            <a:spLocks noGrp="1"/>
          </p:cNvSpPr>
          <p:nvPr>
            <p:ph type="ftr" sz="quarter" idx="12"/>
          </p:nvPr>
        </p:nvSpPr>
        <p:spPr/>
        <p:txBody>
          <a:bodyPr rtlCol="0"/>
          <a:lstStyle/>
          <a:p>
            <a:endParaRPr lang="en-AU"/>
          </a:p>
        </p:txBody>
      </p:sp>
      <p:sp>
        <p:nvSpPr>
          <p:cNvPr id="9" name="Subtitle 8"/>
          <p:cNvSpPr>
            <a:spLocks noGrp="1"/>
          </p:cNvSpPr>
          <p:nvPr>
            <p:ph type="subTitle" idx="1"/>
          </p:nvPr>
        </p:nvSpPr>
        <p:spPr>
          <a:xfrm>
            <a:off x="457200" y="2476108"/>
            <a:ext cx="8305800" cy="381000"/>
          </a:xfrm>
        </p:spPr>
        <p:txBody>
          <a:bodyPr>
            <a:noAutofit/>
          </a:bodyPr>
          <a:lstStyle>
            <a:lvl1pPr marL="0" indent="0" algn="l">
              <a:buNone/>
              <a:defRPr sz="2000" spc="100" baseline="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Title 27"/>
          <p:cNvSpPr>
            <a:spLocks noGrp="1"/>
          </p:cNvSpPr>
          <p:nvPr>
            <p:ph type="ctrTitle"/>
          </p:nvPr>
        </p:nvSpPr>
        <p:spPr>
          <a:xfrm>
            <a:off x="457200" y="1066800"/>
            <a:ext cx="8305800" cy="1295400"/>
          </a:xfrm>
        </p:spPr>
        <p:txBody>
          <a:bodyPr anchor="ctr" anchorCtr="0">
            <a:noAutofit/>
          </a:bodyPr>
          <a:lstStyle>
            <a:lvl1pPr algn="l">
              <a:defRPr sz="4800" cap="all" spc="-100" baseline="0">
                <a:solidFill>
                  <a:srgbClr val="FFFFFF"/>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0A081E-8B1B-4601-AE88-63B0E2696962}"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40D37E8-8EEB-4696-B446-4D66D14D5A76}"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0A081E-8B1B-4601-AE88-63B0E2696962}"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40D37E8-8EEB-4696-B446-4D66D14D5A76}" type="slidenum">
              <a:rPr lang="en-AU" smtClean="0"/>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0" y="1301926"/>
            <a:ext cx="9144000" cy="45720"/>
          </a:xfrm>
          <a:prstGeom prst="rect">
            <a:avLst/>
          </a:prstGeom>
          <a:solidFill>
            <a:schemeClr val="accent1"/>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0" name="Date Placeholder 9"/>
          <p:cNvSpPr>
            <a:spLocks noGrp="1"/>
          </p:cNvSpPr>
          <p:nvPr>
            <p:ph type="dt" sz="half" idx="14"/>
          </p:nvPr>
        </p:nvSpPr>
        <p:spPr/>
        <p:txBody>
          <a:bodyPr rtlCol="0"/>
          <a:lstStyle/>
          <a:p>
            <a:fld id="{A30A081E-8B1B-4601-AE88-63B0E2696962}" type="datetimeFigureOut">
              <a:rPr lang="en-US" smtClean="0"/>
              <a:pPr/>
              <a:t>6/15/2024</a:t>
            </a:fld>
            <a:endParaRPr lang="en-AU"/>
          </a:p>
        </p:txBody>
      </p:sp>
      <p:sp>
        <p:nvSpPr>
          <p:cNvPr id="11" name="Slide Number Placeholder 10"/>
          <p:cNvSpPr>
            <a:spLocks noGrp="1"/>
          </p:cNvSpPr>
          <p:nvPr>
            <p:ph type="sldNum" sz="quarter" idx="15"/>
          </p:nvPr>
        </p:nvSpPr>
        <p:spPr/>
        <p:txBody>
          <a:bodyPr rtlCol="0"/>
          <a:lstStyle/>
          <a:p>
            <a:fld id="{140D37E8-8EEB-4696-B446-4D66D14D5A76}" type="slidenum">
              <a:rPr lang="en-AU" smtClean="0"/>
              <a:pPr/>
              <a:t>‹#›</a:t>
            </a:fld>
            <a:endParaRPr lang="en-AU"/>
          </a:p>
        </p:txBody>
      </p:sp>
      <p:sp>
        <p:nvSpPr>
          <p:cNvPr id="12" name="Footer Placeholder 11"/>
          <p:cNvSpPr>
            <a:spLocks noGrp="1"/>
          </p:cNvSpPr>
          <p:nvPr>
            <p:ph type="ftr" sz="quarter" idx="16"/>
          </p:nvPr>
        </p:nvSpPr>
        <p:spPr/>
        <p:txBody>
          <a:bodyPr rtlCol="0"/>
          <a:lstStyle/>
          <a:p>
            <a:endParaRPr lang="en-AU"/>
          </a:p>
        </p:txBody>
      </p:sp>
      <p:sp>
        <p:nvSpPr>
          <p:cNvPr id="2" name="Title 1"/>
          <p:cNvSpPr>
            <a:spLocks noGrp="1"/>
          </p:cNvSpPr>
          <p:nvPr>
            <p:ph type="title"/>
          </p:nvPr>
        </p:nvSpPr>
        <p:spPr>
          <a:xfrm>
            <a:off x="457200" y="158926"/>
            <a:ext cx="8229600" cy="1143000"/>
          </a:xfrm>
        </p:spPr>
        <p:txBody>
          <a:bodyPr/>
          <a:lstStyle>
            <a:lvl1pPr>
              <a:defRPr>
                <a:solidFill>
                  <a:schemeClr val="tx2"/>
                </a:solidFill>
              </a:defRPr>
            </a:lvl1pPr>
          </a:lstStyle>
          <a:p>
            <a:r>
              <a:rPr lang="en-US"/>
              <a:t>Click to edit Master title style</a:t>
            </a:r>
            <a:endParaRPr lang="en-US" dirty="0"/>
          </a:p>
        </p:txBody>
      </p:sp>
      <p:sp>
        <p:nvSpPr>
          <p:cNvPr id="9" name="Content Placeholder 8"/>
          <p:cNvSpPr>
            <a:spLocks noGrp="1"/>
          </p:cNvSpPr>
          <p:nvPr>
            <p:ph sz="quarter" idx="1"/>
          </p:nvPr>
        </p:nvSpPr>
        <p:spPr>
          <a:xfrm>
            <a:off x="457200" y="15240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6" name="Rectangle 25"/>
          <p:cNvSpPr/>
          <p:nvPr/>
        </p:nvSpPr>
        <p:spPr>
          <a:xfrm>
            <a:off x="0" y="4958864"/>
            <a:ext cx="9144000" cy="457200"/>
          </a:xfrm>
          <a:prstGeom prst="rect">
            <a:avLst/>
          </a:prstGeom>
          <a:solidFill>
            <a:schemeClr val="accent1">
              <a:shade val="75000"/>
            </a:schemeClr>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7" name="Rectangle 26"/>
          <p:cNvSpPr/>
          <p:nvPr/>
        </p:nvSpPr>
        <p:spPr>
          <a:xfrm>
            <a:off x="0" y="3429000"/>
            <a:ext cx="9144000" cy="1527048"/>
          </a:xfrm>
          <a:prstGeom prst="rect">
            <a:avLst/>
          </a:prstGeom>
          <a:solidFill>
            <a:srgbClr val="000000"/>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4" name="Date Placeholder 3"/>
          <p:cNvSpPr>
            <a:spLocks noGrp="1"/>
          </p:cNvSpPr>
          <p:nvPr>
            <p:ph type="dt" sz="half" idx="10"/>
          </p:nvPr>
        </p:nvSpPr>
        <p:spPr/>
        <p:txBody>
          <a:bodyPr/>
          <a:lstStyle/>
          <a:p>
            <a:fld id="{A30A081E-8B1B-4601-AE88-63B0E2696962}"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40D37E8-8EEB-4696-B446-4D66D14D5A76}" type="slidenum">
              <a:rPr lang="en-AU" smtClean="0"/>
              <a:pPr/>
              <a:t>‹#›</a:t>
            </a:fld>
            <a:endParaRPr lang="en-AU"/>
          </a:p>
        </p:txBody>
      </p:sp>
      <p:sp>
        <p:nvSpPr>
          <p:cNvPr id="2" name="Title 1"/>
          <p:cNvSpPr>
            <a:spLocks noGrp="1"/>
          </p:cNvSpPr>
          <p:nvPr>
            <p:ph type="title"/>
          </p:nvPr>
        </p:nvSpPr>
        <p:spPr>
          <a:xfrm>
            <a:off x="685800" y="3505200"/>
            <a:ext cx="7924800" cy="1371600"/>
          </a:xfrm>
        </p:spPr>
        <p:txBody>
          <a:bodyPr>
            <a:noAutofit/>
          </a:bodyPr>
          <a:lstStyle>
            <a:lvl1pPr algn="l">
              <a:buNone/>
              <a:defRPr sz="4200" b="0" cap="all">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685800" y="4958864"/>
            <a:ext cx="7924800" cy="457200"/>
          </a:xfrm>
        </p:spPr>
        <p:txBody>
          <a:bodyPr anchor="ctr"/>
          <a:lstStyle>
            <a:lvl1pPr>
              <a:buNone/>
              <a:defRPr sz="2000" spc="100" baseline="0">
                <a:solidFill>
                  <a:srgbClr val="FFFFFF"/>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0" y="1301926"/>
            <a:ext cx="9144000" cy="45720"/>
          </a:xfrm>
          <a:prstGeom prst="rect">
            <a:avLst/>
          </a:prstGeom>
          <a:solidFill>
            <a:schemeClr val="accent1"/>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5" name="Date Placeholder 4"/>
          <p:cNvSpPr>
            <a:spLocks noGrp="1"/>
          </p:cNvSpPr>
          <p:nvPr>
            <p:ph type="dt" sz="half" idx="10"/>
          </p:nvPr>
        </p:nvSpPr>
        <p:spPr/>
        <p:txBody>
          <a:bodyPr/>
          <a:lstStyle/>
          <a:p>
            <a:fld id="{A30A081E-8B1B-4601-AE88-63B0E2696962}"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40D37E8-8EEB-4696-B446-4D66D14D5A76}" type="slidenum">
              <a:rPr lang="en-AU" smtClean="0"/>
              <a:pPr/>
              <a:t>‹#›</a:t>
            </a:fld>
            <a:endParaRPr lang="en-AU"/>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
          </p:nvPr>
        </p:nvSpPr>
        <p:spPr>
          <a:xfrm>
            <a:off x="457200" y="1524000"/>
            <a:ext cx="40599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2"/>
          </p:nvPr>
        </p:nvSpPr>
        <p:spPr>
          <a:xfrm>
            <a:off x="4648200" y="1524000"/>
            <a:ext cx="40599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140D37E8-8EEB-4696-B446-4D66D14D5A76}" type="slidenum">
              <a:rPr lang="en-AU" smtClean="0"/>
              <a:pPr/>
              <a:t>‹#›</a:t>
            </a:fld>
            <a:endParaRPr lang="en-AU"/>
          </a:p>
        </p:txBody>
      </p:sp>
      <p:sp>
        <p:nvSpPr>
          <p:cNvPr id="8" name="Footer Placeholder 7"/>
          <p:cNvSpPr>
            <a:spLocks noGrp="1"/>
          </p:cNvSpPr>
          <p:nvPr>
            <p:ph type="ftr" sz="quarter" idx="11"/>
          </p:nvPr>
        </p:nvSpPr>
        <p:spPr/>
        <p:txBody>
          <a:bodyPr/>
          <a:lstStyle/>
          <a:p>
            <a:endParaRPr lang="en-AU"/>
          </a:p>
        </p:txBody>
      </p:sp>
      <p:sp>
        <p:nvSpPr>
          <p:cNvPr id="7" name="Date Placeholder 6"/>
          <p:cNvSpPr>
            <a:spLocks noGrp="1"/>
          </p:cNvSpPr>
          <p:nvPr>
            <p:ph type="dt" sz="half" idx="10"/>
          </p:nvPr>
        </p:nvSpPr>
        <p:spPr/>
        <p:txBody>
          <a:bodyPr/>
          <a:lstStyle/>
          <a:p>
            <a:fld id="{A30A081E-8B1B-4601-AE88-63B0E2696962}" type="datetimeFigureOut">
              <a:rPr lang="en-US" smtClean="0"/>
              <a:pPr/>
              <a:t>6/15/2024</a:t>
            </a:fld>
            <a:endParaRPr lang="en-AU"/>
          </a:p>
        </p:txBody>
      </p:sp>
      <p:sp>
        <p:nvSpPr>
          <p:cNvPr id="3" name="Text Placeholder 2"/>
          <p:cNvSpPr>
            <a:spLocks noGrp="1"/>
          </p:cNvSpPr>
          <p:nvPr>
            <p:ph type="body" idx="1"/>
          </p:nvPr>
        </p:nvSpPr>
        <p:spPr>
          <a:xfrm>
            <a:off x="457200" y="1371600"/>
            <a:ext cx="4040188" cy="838200"/>
          </a:xfrm>
          <a:solidFill>
            <a:schemeClr val="accent1">
              <a:alpha val="83000"/>
            </a:schemeClr>
          </a:solidFill>
          <a:ln w="25400" cap="rnd" cmpd="sng" algn="ctr">
            <a:noFill/>
            <a:prstDash val="solid"/>
          </a:ln>
          <a:effectLst/>
          <a:sp3d prstMaterial="flat"/>
        </p:spPr>
        <p:style>
          <a:lnRef idx="3">
            <a:schemeClr val="lt1"/>
          </a:lnRef>
          <a:fillRef idx="1">
            <a:schemeClr val="accent5"/>
          </a:fillRef>
          <a:effectRef idx="1">
            <a:schemeClr val="accent5"/>
          </a:effectRef>
          <a:fontRef idx="minor">
            <a:schemeClr val="lt1"/>
          </a:fontRef>
        </p:style>
        <p:txBody>
          <a:bodyPr lIns="182880" tIns="91440" bIns="91440" anchor="ctr">
            <a:noAutofit/>
          </a:bodyPr>
          <a:lstStyle>
            <a:lvl1pPr marL="0" indent="0" algn="l">
              <a:spcBef>
                <a:spcPts val="0"/>
              </a:spcBef>
              <a:buNone/>
              <a:defRPr sz="2400" b="0"/>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32" name="Content Placeholder 31"/>
          <p:cNvSpPr>
            <a:spLocks noGrp="1"/>
          </p:cNvSpPr>
          <p:nvPr>
            <p:ph sz="quarter" idx="2"/>
          </p:nvPr>
        </p:nvSpPr>
        <p:spPr>
          <a:xfrm>
            <a:off x="457200" y="2220558"/>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Content Placeholder 33"/>
          <p:cNvSpPr>
            <a:spLocks noGrp="1"/>
          </p:cNvSpPr>
          <p:nvPr>
            <p:ph sz="quarter" idx="4"/>
          </p:nvPr>
        </p:nvSpPr>
        <p:spPr>
          <a:xfrm>
            <a:off x="4649788" y="2220558"/>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lang="en-US"/>
              <a:t>Click to edit Master title style</a:t>
            </a:r>
            <a:endParaRPr lang="en-US" dirty="0"/>
          </a:p>
        </p:txBody>
      </p:sp>
      <p:sp>
        <p:nvSpPr>
          <p:cNvPr id="12" name="Text Placeholder 11"/>
          <p:cNvSpPr>
            <a:spLocks noGrp="1"/>
          </p:cNvSpPr>
          <p:nvPr>
            <p:ph type="body" idx="3"/>
          </p:nvPr>
        </p:nvSpPr>
        <p:spPr>
          <a:xfrm>
            <a:off x="4648200" y="1371600"/>
            <a:ext cx="4040188" cy="838200"/>
          </a:xfrm>
          <a:solidFill>
            <a:schemeClr val="accent2">
              <a:alpha val="83000"/>
            </a:schemeClr>
          </a:solidFill>
          <a:ln w="25400" cap="rnd" cmpd="sng" algn="ctr">
            <a:noFill/>
            <a:prstDash val="solid"/>
          </a:ln>
          <a:effectLst/>
          <a:sp3d prstMaterial="flat"/>
        </p:spPr>
        <p:style>
          <a:lnRef idx="3">
            <a:schemeClr val="lt1"/>
          </a:lnRef>
          <a:fillRef idx="1">
            <a:schemeClr val="accent5"/>
          </a:fillRef>
          <a:effectRef idx="1">
            <a:schemeClr val="accent5"/>
          </a:effectRef>
          <a:fontRef idx="minor">
            <a:schemeClr val="lt1"/>
          </a:fontRef>
        </p:style>
        <p:txBody>
          <a:bodyPr lIns="182880" tIns="91440" bIns="91440" anchor="ctr">
            <a:noAutofit/>
          </a:bodyPr>
          <a:lstStyle>
            <a:lvl1pPr marL="0" indent="0" algn="l">
              <a:spcBef>
                <a:spcPts val="0"/>
              </a:spcBef>
              <a:buNone/>
              <a:defRPr sz="2400" b="0"/>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Rectangle 7"/>
          <p:cNvSpPr/>
          <p:nvPr/>
        </p:nvSpPr>
        <p:spPr>
          <a:xfrm>
            <a:off x="0" y="1301926"/>
            <a:ext cx="9144000" cy="45720"/>
          </a:xfrm>
          <a:prstGeom prst="rect">
            <a:avLst/>
          </a:prstGeom>
          <a:solidFill>
            <a:schemeClr val="accent1"/>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 name="Date Placeholder 2"/>
          <p:cNvSpPr>
            <a:spLocks noGrp="1"/>
          </p:cNvSpPr>
          <p:nvPr>
            <p:ph type="dt" sz="half" idx="10"/>
          </p:nvPr>
        </p:nvSpPr>
        <p:spPr/>
        <p:txBody>
          <a:bodyPr/>
          <a:lstStyle/>
          <a:p>
            <a:fld id="{A30A081E-8B1B-4601-AE88-63B0E2696962}" type="datetimeFigureOut">
              <a:rPr lang="en-US" smtClean="0"/>
              <a:pPr/>
              <a:t>6/15/2024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40D37E8-8EEB-4696-B446-4D66D14D5A76}" type="slidenum">
              <a:rPr lang="en-AU" smtClean="0"/>
              <a:pPr/>
              <a:t>‹#›</a:t>
            </a:fld>
            <a:endParaRPr lang="en-AU"/>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0A081E-8B1B-4601-AE88-63B0E2696962}" type="datetimeFigureOut">
              <a:rPr lang="en-US" smtClean="0"/>
              <a:pPr/>
              <a:t>6/15/2024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40D37E8-8EEB-4696-B446-4D66D14D5A76}"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2590800" cy="6858000"/>
          </a:xfrm>
          <a:prstGeom prst="rect">
            <a:avLst/>
          </a:prstGeom>
          <a:solidFill>
            <a:schemeClr val="accent1"/>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7" name="Oval 16"/>
          <p:cNvSpPr/>
          <p:nvPr/>
        </p:nvSpPr>
        <p:spPr>
          <a:xfrm>
            <a:off x="1563892" y="4337173"/>
            <a:ext cx="1026908" cy="1026906"/>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8" name="Rectangle 17"/>
          <p:cNvSpPr/>
          <p:nvPr/>
        </p:nvSpPr>
        <p:spPr>
          <a:xfrm>
            <a:off x="0" y="381000"/>
            <a:ext cx="2133600" cy="2388889"/>
          </a:xfrm>
          <a:prstGeom prst="rect">
            <a:avLst/>
          </a:prstGeom>
          <a:solidFill>
            <a:schemeClr val="accent1">
              <a:tint val="90000"/>
              <a:satMod val="200000"/>
              <a:alpha val="7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9" name="Rectangle 18"/>
          <p:cNvSpPr/>
          <p:nvPr/>
        </p:nvSpPr>
        <p:spPr>
          <a:xfrm>
            <a:off x="1447800" y="0"/>
            <a:ext cx="1175303" cy="633656"/>
          </a:xfrm>
          <a:prstGeom prst="rect">
            <a:avLst/>
          </a:prstGeom>
          <a:solidFill>
            <a:schemeClr val="accent1">
              <a:tint val="60000"/>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0" name="Oval 19"/>
          <p:cNvSpPr/>
          <p:nvPr/>
        </p:nvSpPr>
        <p:spPr>
          <a:xfrm>
            <a:off x="59403" y="0"/>
            <a:ext cx="2302797" cy="2378511"/>
          </a:xfrm>
          <a:prstGeom prst="ellipse">
            <a:avLst/>
          </a:prstGeom>
          <a:solidFill>
            <a:schemeClr val="accent1">
              <a:shade val="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buClr>
                <a:schemeClr val="accent2"/>
              </a:buClr>
              <a:buSzPct val="90000"/>
              <a:buFont typeface="Wingdings 2"/>
              <a:buChar char=""/>
            </a:pPr>
            <a:endParaRPr lang="en-US" dirty="0"/>
          </a:p>
        </p:txBody>
      </p:sp>
      <p:sp>
        <p:nvSpPr>
          <p:cNvPr id="21" name="Oval 20"/>
          <p:cNvSpPr/>
          <p:nvPr/>
        </p:nvSpPr>
        <p:spPr>
          <a:xfrm>
            <a:off x="0" y="3276600"/>
            <a:ext cx="891076" cy="886968"/>
          </a:xfrm>
          <a:prstGeom prst="ellipse">
            <a:avLst/>
          </a:prstGeom>
          <a:solidFill>
            <a:schemeClr val="tx2">
              <a:alpha val="9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2" name="Oval 21"/>
          <p:cNvSpPr/>
          <p:nvPr/>
        </p:nvSpPr>
        <p:spPr>
          <a:xfrm>
            <a:off x="793097" y="1721630"/>
            <a:ext cx="1402570" cy="140257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Oval 22"/>
          <p:cNvSpPr/>
          <p:nvPr/>
        </p:nvSpPr>
        <p:spPr>
          <a:xfrm>
            <a:off x="609600" y="4038600"/>
            <a:ext cx="1554480" cy="1554480"/>
          </a:xfrm>
          <a:prstGeom prst="ellipse">
            <a:avLst/>
          </a:prstGeom>
          <a:solidFill>
            <a:schemeClr val="tx2">
              <a:alpha val="6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buClr>
                <a:schemeClr val="accent2"/>
              </a:buClr>
              <a:buSzPct val="90000"/>
              <a:buFont typeface="Wingdings 2"/>
              <a:buChar char=""/>
            </a:pPr>
            <a:endParaRPr lang="en-US" dirty="0"/>
          </a:p>
        </p:txBody>
      </p:sp>
      <p:sp>
        <p:nvSpPr>
          <p:cNvPr id="26" name="Oval 25"/>
          <p:cNvSpPr/>
          <p:nvPr/>
        </p:nvSpPr>
        <p:spPr>
          <a:xfrm>
            <a:off x="152400" y="2362200"/>
            <a:ext cx="457200" cy="457200"/>
          </a:xfrm>
          <a:prstGeom prst="ellipse">
            <a:avLst/>
          </a:prstGeom>
          <a:solidFill>
            <a:schemeClr val="bg2">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4" name="Oval 23"/>
          <p:cNvSpPr/>
          <p:nvPr/>
        </p:nvSpPr>
        <p:spPr>
          <a:xfrm>
            <a:off x="1752600" y="381000"/>
            <a:ext cx="457200" cy="457200"/>
          </a:xfrm>
          <a:prstGeom prst="ellipse">
            <a:avLst/>
          </a:prstGeom>
          <a:solidFill>
            <a:schemeClr val="accent1">
              <a:shade val="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5" name="Oval 24"/>
          <p:cNvSpPr/>
          <p:nvPr/>
        </p:nvSpPr>
        <p:spPr>
          <a:xfrm>
            <a:off x="579120" y="2514600"/>
            <a:ext cx="2011680" cy="2011680"/>
          </a:xfrm>
          <a:prstGeom prst="ellipse">
            <a:avLst/>
          </a:prstGeom>
          <a:solidFill>
            <a:schemeClr val="bg2">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0" name="Rectangle 29"/>
          <p:cNvSpPr/>
          <p:nvPr/>
        </p:nvSpPr>
        <p:spPr>
          <a:xfrm>
            <a:off x="0" y="5715000"/>
            <a:ext cx="1600200" cy="1143000"/>
          </a:xfrm>
          <a:prstGeom prst="rect">
            <a:avLst/>
          </a:prstGeom>
          <a:solidFill>
            <a:schemeClr val="accent1">
              <a:shade val="75000"/>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7" name="Oval 26"/>
          <p:cNvSpPr/>
          <p:nvPr/>
        </p:nvSpPr>
        <p:spPr>
          <a:xfrm>
            <a:off x="1323393" y="5875179"/>
            <a:ext cx="731520" cy="731520"/>
          </a:xfrm>
          <a:prstGeom prst="ellipse">
            <a:avLst/>
          </a:prstGeom>
          <a:solidFill>
            <a:schemeClr val="bg2">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8" name="Oval 27"/>
          <p:cNvSpPr/>
          <p:nvPr/>
        </p:nvSpPr>
        <p:spPr>
          <a:xfrm>
            <a:off x="30970" y="5212570"/>
            <a:ext cx="1645430" cy="164543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5" name="Date Placeholder 4"/>
          <p:cNvSpPr>
            <a:spLocks noGrp="1"/>
          </p:cNvSpPr>
          <p:nvPr>
            <p:ph type="dt" sz="half" idx="10"/>
          </p:nvPr>
        </p:nvSpPr>
        <p:spPr/>
        <p:txBody>
          <a:bodyPr/>
          <a:lstStyle/>
          <a:p>
            <a:fld id="{A30A081E-8B1B-4601-AE88-63B0E2696962}" type="datetimeFigureOut">
              <a:rPr lang="en-US" smtClean="0"/>
              <a:pPr/>
              <a:t>6/15/2024</a:t>
            </a:fld>
            <a:endParaRPr lang="en-AU"/>
          </a:p>
        </p:txBody>
      </p:sp>
      <p:sp>
        <p:nvSpPr>
          <p:cNvPr id="6" name="Footer Placeholder 5"/>
          <p:cNvSpPr>
            <a:spLocks noGrp="1"/>
          </p:cNvSpPr>
          <p:nvPr>
            <p:ph type="ftr" sz="quarter" idx="11"/>
          </p:nvPr>
        </p:nvSpPr>
        <p:spPr>
          <a:xfrm>
            <a:off x="2286000" y="6357144"/>
            <a:ext cx="3429000" cy="384048"/>
          </a:xfrm>
        </p:spPr>
        <p:txBody>
          <a:bodyPr/>
          <a:lstStyle/>
          <a:p>
            <a:endParaRPr lang="en-AU"/>
          </a:p>
        </p:txBody>
      </p:sp>
      <p:sp>
        <p:nvSpPr>
          <p:cNvPr id="7" name="Slide Number Placeholder 6"/>
          <p:cNvSpPr>
            <a:spLocks noGrp="1"/>
          </p:cNvSpPr>
          <p:nvPr>
            <p:ph type="sldNum" sz="quarter" idx="12"/>
          </p:nvPr>
        </p:nvSpPr>
        <p:spPr>
          <a:xfrm>
            <a:off x="155448" y="6318504"/>
            <a:ext cx="1188720" cy="457200"/>
          </a:xfrm>
        </p:spPr>
        <p:txBody>
          <a:bodyPr/>
          <a:lstStyle>
            <a:lvl1pPr>
              <a:defRPr>
                <a:solidFill>
                  <a:srgbClr val="FFFFFF"/>
                </a:solidFill>
              </a:defRPr>
            </a:lvl1pPr>
          </a:lstStyle>
          <a:p>
            <a:fld id="{140D37E8-8EEB-4696-B446-4D66D14D5A76}" type="slidenum">
              <a:rPr lang="en-AU" smtClean="0"/>
              <a:pPr/>
              <a:t>‹#›</a:t>
            </a:fld>
            <a:endParaRPr lang="en-AU"/>
          </a:p>
        </p:txBody>
      </p:sp>
      <p:sp>
        <p:nvSpPr>
          <p:cNvPr id="29" name="Content Placeholder 28"/>
          <p:cNvSpPr>
            <a:spLocks noGrp="1"/>
          </p:cNvSpPr>
          <p:nvPr>
            <p:ph sz="quarter" idx="1"/>
          </p:nvPr>
        </p:nvSpPr>
        <p:spPr>
          <a:xfrm>
            <a:off x="2743200" y="228600"/>
            <a:ext cx="6248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2"/>
          </p:nvPr>
        </p:nvSpPr>
        <p:spPr>
          <a:xfrm>
            <a:off x="301752" y="1600200"/>
            <a:ext cx="2057400" cy="3733800"/>
          </a:xfrm>
        </p:spPr>
        <p:txBody>
          <a:bodyPr tIns="45720" bIns="45720" anchor="t" anchorCtr="0"/>
          <a:lstStyle>
            <a:lvl1pPr marL="0" indent="0">
              <a:lnSpc>
                <a:spcPts val="2400"/>
              </a:lnSpc>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31" name="Title 30"/>
          <p:cNvSpPr>
            <a:spLocks noGrp="1"/>
          </p:cNvSpPr>
          <p:nvPr>
            <p:ph type="title"/>
          </p:nvPr>
        </p:nvSpPr>
        <p:spPr>
          <a:xfrm>
            <a:off x="301752" y="384048"/>
            <a:ext cx="2057400" cy="1143000"/>
          </a:xfrm>
        </p:spPr>
        <p:txBody>
          <a:bodyPr lIns="91440" tIns="91440" anchor="b" anchorCtr="0"/>
          <a:lstStyle>
            <a:lvl1pPr algn="l">
              <a:buNone/>
              <a:defRPr sz="1800" b="1" spc="-50" baseline="0">
                <a:solidFill>
                  <a:srgbClr val="FFFFFF"/>
                </a:solidFill>
                <a:latin typeface="+mn-lt"/>
                <a:ea typeface="+mn-lt"/>
                <a:cs typeface="+mn-lt"/>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5" name="Rectangle 24"/>
          <p:cNvSpPr/>
          <p:nvPr/>
        </p:nvSpPr>
        <p:spPr>
          <a:xfrm>
            <a:off x="0" y="0"/>
            <a:ext cx="2590800" cy="6858000"/>
          </a:xfrm>
          <a:prstGeom prst="rect">
            <a:avLst/>
          </a:prstGeom>
          <a:solidFill>
            <a:schemeClr val="accent1"/>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6" name="Oval 25"/>
          <p:cNvSpPr/>
          <p:nvPr/>
        </p:nvSpPr>
        <p:spPr>
          <a:xfrm>
            <a:off x="1563892" y="4337173"/>
            <a:ext cx="1026908" cy="1026906"/>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7" name="Rectangle 26"/>
          <p:cNvSpPr/>
          <p:nvPr/>
        </p:nvSpPr>
        <p:spPr>
          <a:xfrm>
            <a:off x="0" y="381000"/>
            <a:ext cx="2133600" cy="2388889"/>
          </a:xfrm>
          <a:prstGeom prst="rect">
            <a:avLst/>
          </a:prstGeom>
          <a:solidFill>
            <a:schemeClr val="accent1">
              <a:tint val="90000"/>
              <a:satMod val="200000"/>
              <a:alpha val="7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8" name="Rectangle 27"/>
          <p:cNvSpPr/>
          <p:nvPr/>
        </p:nvSpPr>
        <p:spPr>
          <a:xfrm>
            <a:off x="1447800" y="0"/>
            <a:ext cx="1175303" cy="633656"/>
          </a:xfrm>
          <a:prstGeom prst="rect">
            <a:avLst/>
          </a:prstGeom>
          <a:solidFill>
            <a:schemeClr val="accent1">
              <a:tint val="60000"/>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9" name="Oval 28"/>
          <p:cNvSpPr/>
          <p:nvPr/>
        </p:nvSpPr>
        <p:spPr>
          <a:xfrm>
            <a:off x="59403" y="0"/>
            <a:ext cx="2302797" cy="2378511"/>
          </a:xfrm>
          <a:prstGeom prst="ellipse">
            <a:avLst/>
          </a:prstGeom>
          <a:solidFill>
            <a:schemeClr val="accent1">
              <a:shade val="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buClr>
                <a:schemeClr val="accent2"/>
              </a:buClr>
              <a:buSzPct val="90000"/>
              <a:buFont typeface="Wingdings 2"/>
              <a:buChar char=""/>
            </a:pPr>
            <a:endParaRPr lang="en-US" dirty="0"/>
          </a:p>
        </p:txBody>
      </p:sp>
      <p:sp>
        <p:nvSpPr>
          <p:cNvPr id="30" name="Oval 29"/>
          <p:cNvSpPr/>
          <p:nvPr/>
        </p:nvSpPr>
        <p:spPr>
          <a:xfrm>
            <a:off x="0" y="3276600"/>
            <a:ext cx="891076" cy="886968"/>
          </a:xfrm>
          <a:prstGeom prst="ellipse">
            <a:avLst/>
          </a:prstGeom>
          <a:solidFill>
            <a:schemeClr val="tx2">
              <a:alpha val="9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1" name="Oval 30"/>
          <p:cNvSpPr/>
          <p:nvPr/>
        </p:nvSpPr>
        <p:spPr>
          <a:xfrm>
            <a:off x="793097" y="1721630"/>
            <a:ext cx="1402570" cy="140257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2" name="Oval 31"/>
          <p:cNvSpPr/>
          <p:nvPr/>
        </p:nvSpPr>
        <p:spPr>
          <a:xfrm>
            <a:off x="609600" y="4038600"/>
            <a:ext cx="1554480" cy="1554480"/>
          </a:xfrm>
          <a:prstGeom prst="ellipse">
            <a:avLst/>
          </a:prstGeom>
          <a:solidFill>
            <a:schemeClr val="tx2">
              <a:alpha val="6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buClr>
                <a:schemeClr val="accent2"/>
              </a:buClr>
              <a:buSzPct val="90000"/>
              <a:buFont typeface="Wingdings 2"/>
              <a:buChar char=""/>
            </a:pPr>
            <a:endParaRPr lang="en-US" dirty="0"/>
          </a:p>
        </p:txBody>
      </p:sp>
      <p:sp>
        <p:nvSpPr>
          <p:cNvPr id="34" name="Oval 33"/>
          <p:cNvSpPr/>
          <p:nvPr/>
        </p:nvSpPr>
        <p:spPr>
          <a:xfrm>
            <a:off x="1752600" y="381000"/>
            <a:ext cx="457200" cy="457200"/>
          </a:xfrm>
          <a:prstGeom prst="ellipse">
            <a:avLst/>
          </a:prstGeom>
          <a:solidFill>
            <a:schemeClr val="accent1">
              <a:shade val="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5" name="Oval 34"/>
          <p:cNvSpPr/>
          <p:nvPr/>
        </p:nvSpPr>
        <p:spPr>
          <a:xfrm>
            <a:off x="579120" y="2514600"/>
            <a:ext cx="2011680" cy="2011680"/>
          </a:xfrm>
          <a:prstGeom prst="ellipse">
            <a:avLst/>
          </a:prstGeom>
          <a:solidFill>
            <a:schemeClr val="bg2">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6" name="Rectangle 35"/>
          <p:cNvSpPr/>
          <p:nvPr/>
        </p:nvSpPr>
        <p:spPr>
          <a:xfrm>
            <a:off x="0" y="5715000"/>
            <a:ext cx="1600200" cy="1143000"/>
          </a:xfrm>
          <a:prstGeom prst="rect">
            <a:avLst/>
          </a:prstGeom>
          <a:solidFill>
            <a:schemeClr val="accent1">
              <a:shade val="75000"/>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7" name="Oval 36"/>
          <p:cNvSpPr/>
          <p:nvPr/>
        </p:nvSpPr>
        <p:spPr>
          <a:xfrm>
            <a:off x="1323393" y="5875179"/>
            <a:ext cx="731520" cy="731520"/>
          </a:xfrm>
          <a:prstGeom prst="ellipse">
            <a:avLst/>
          </a:prstGeom>
          <a:solidFill>
            <a:schemeClr val="bg2">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8" name="Oval 37"/>
          <p:cNvSpPr/>
          <p:nvPr/>
        </p:nvSpPr>
        <p:spPr>
          <a:xfrm>
            <a:off x="30970" y="5212570"/>
            <a:ext cx="1645430" cy="164543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1" name="Oval 20"/>
          <p:cNvSpPr/>
          <p:nvPr/>
        </p:nvSpPr>
        <p:spPr>
          <a:xfrm>
            <a:off x="152400" y="2362200"/>
            <a:ext cx="457200" cy="457200"/>
          </a:xfrm>
          <a:prstGeom prst="ellipse">
            <a:avLst/>
          </a:prstGeom>
          <a:solidFill>
            <a:schemeClr val="bg2">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5" name="Date Placeholder 4"/>
          <p:cNvSpPr>
            <a:spLocks noGrp="1"/>
          </p:cNvSpPr>
          <p:nvPr>
            <p:ph type="dt" sz="half" idx="10"/>
          </p:nvPr>
        </p:nvSpPr>
        <p:spPr/>
        <p:txBody>
          <a:bodyPr/>
          <a:lstStyle/>
          <a:p>
            <a:fld id="{A30A081E-8B1B-4601-AE88-63B0E2696962}"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155448" y="6318504"/>
            <a:ext cx="1188720" cy="457200"/>
          </a:xfrm>
        </p:spPr>
        <p:txBody>
          <a:bodyPr/>
          <a:lstStyle>
            <a:lvl1pPr>
              <a:defRPr>
                <a:solidFill>
                  <a:srgbClr val="FFFFFF"/>
                </a:solidFill>
              </a:defRPr>
            </a:lvl1pPr>
          </a:lstStyle>
          <a:p>
            <a:fld id="{140D37E8-8EEB-4696-B446-4D66D14D5A76}" type="slidenum">
              <a:rPr lang="en-AU" smtClean="0"/>
              <a:pPr/>
              <a:t>‹#›</a:t>
            </a:fld>
            <a:endParaRPr lang="en-AU"/>
          </a:p>
        </p:txBody>
      </p:sp>
      <p:sp>
        <p:nvSpPr>
          <p:cNvPr id="2" name="Title 1"/>
          <p:cNvSpPr>
            <a:spLocks noGrp="1"/>
          </p:cNvSpPr>
          <p:nvPr>
            <p:ph type="title"/>
          </p:nvPr>
        </p:nvSpPr>
        <p:spPr>
          <a:xfrm>
            <a:off x="304800" y="381000"/>
            <a:ext cx="2057400" cy="1143000"/>
          </a:xfrm>
        </p:spPr>
        <p:txBody>
          <a:bodyPr lIns="91440" tIns="91440" anchor="b" anchorCtr="0"/>
          <a:lstStyle>
            <a:lvl1pPr algn="l">
              <a:buNone/>
              <a:defRPr sz="1800" b="1" spc="-50" baseline="0">
                <a:solidFill>
                  <a:srgbClr val="FFFFFF"/>
                </a:solidFill>
                <a:latin typeface="+mn-lt"/>
                <a:ea typeface="+mn-lt"/>
                <a:cs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2590800" y="0"/>
            <a:ext cx="6553200" cy="5943600"/>
          </a:xfrm>
          <a:solidFill>
            <a:schemeClr val="bg2"/>
          </a:solidFill>
        </p:spPr>
        <p:txBody>
          <a:bodyPr/>
          <a:lstStyle>
            <a:lvl1pPr>
              <a:buNone/>
              <a:defRPr sz="3200"/>
            </a:lvl1pPr>
          </a:lstStyle>
          <a:p>
            <a:r>
              <a:rPr lang="en-US"/>
              <a:t>Click icon to add picture</a:t>
            </a:r>
            <a:endParaRPr lang="en-US" dirty="0"/>
          </a:p>
        </p:txBody>
      </p:sp>
      <p:sp>
        <p:nvSpPr>
          <p:cNvPr id="4" name="Text Placeholder 3"/>
          <p:cNvSpPr>
            <a:spLocks noGrp="1"/>
          </p:cNvSpPr>
          <p:nvPr>
            <p:ph type="body" sz="half" idx="2"/>
          </p:nvPr>
        </p:nvSpPr>
        <p:spPr>
          <a:xfrm>
            <a:off x="304800" y="1600200"/>
            <a:ext cx="2057400" cy="4267200"/>
          </a:xfrm>
        </p:spPr>
        <p:txBody>
          <a:bodyPr anchor="t" anchorCtr="0"/>
          <a:lstStyle>
            <a:lvl1pPr marL="0" indent="0">
              <a:lnSpc>
                <a:spcPts val="2400"/>
              </a:lnSpc>
              <a:spcAft>
                <a:spcPts val="1000"/>
              </a:spcAft>
              <a:buFontTx/>
              <a:buNone/>
              <a:defRPr sz="1600" b="0">
                <a:solidFill>
                  <a:srgbClr val="FFFFFF"/>
                </a:solidFill>
              </a:defRPr>
            </a:lvl1pPr>
            <a:lvl2pPr>
              <a:defRPr sz="1200"/>
            </a:lvl2pPr>
            <a:lvl3pPr>
              <a:defRPr sz="1000"/>
            </a:lvl3pPr>
            <a:lvl4pPr>
              <a:defRPr sz="900"/>
            </a:lvl4pPr>
            <a:lvl5pPr>
              <a:defRPr sz="900"/>
            </a:lvl5pPr>
          </a:lstStyle>
          <a:p>
            <a:pPr lvl="0"/>
            <a:r>
              <a:rPr lang="en-US"/>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8" name="Rectangle 7"/>
          <p:cNvSpPr/>
          <p:nvPr/>
        </p:nvSpPr>
        <p:spPr>
          <a:xfrm>
            <a:off x="914400" y="2292526"/>
            <a:ext cx="2743200" cy="2127074"/>
          </a:xfrm>
          <a:prstGeom prst="rect">
            <a:avLst/>
          </a:prstGeom>
          <a:solidFill>
            <a:schemeClr val="accent1">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1" name="Oval 10"/>
          <p:cNvSpPr/>
          <p:nvPr/>
        </p:nvSpPr>
        <p:spPr>
          <a:xfrm>
            <a:off x="2977827" y="5072066"/>
            <a:ext cx="1758141" cy="1739481"/>
          </a:xfrm>
          <a:prstGeom prst="ellipse">
            <a:avLst/>
          </a:prstGeom>
          <a:solidFill>
            <a:schemeClr val="accent1">
              <a:tint val="90000"/>
              <a:shade val="45000"/>
              <a:satMod val="200000"/>
              <a:alpha val="13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3" name="Rectangle 12"/>
          <p:cNvSpPr/>
          <p:nvPr/>
        </p:nvSpPr>
        <p:spPr>
          <a:xfrm>
            <a:off x="5257800" y="0"/>
            <a:ext cx="3886200" cy="3048000"/>
          </a:xfrm>
          <a:prstGeom prst="rect">
            <a:avLst/>
          </a:prstGeom>
          <a:solidFill>
            <a:schemeClr val="accent1">
              <a:alpha val="6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4" name="Rectangle 13"/>
          <p:cNvSpPr/>
          <p:nvPr/>
        </p:nvSpPr>
        <p:spPr>
          <a:xfrm>
            <a:off x="0" y="4114800"/>
            <a:ext cx="2362200" cy="2463018"/>
          </a:xfrm>
          <a:prstGeom prst="rect">
            <a:avLst/>
          </a:prstGeom>
          <a:solidFill>
            <a:schemeClr val="bg2">
              <a:tint val="60000"/>
              <a:alpha val="7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5" name="Oval 14"/>
          <p:cNvSpPr/>
          <p:nvPr/>
        </p:nvSpPr>
        <p:spPr>
          <a:xfrm>
            <a:off x="4178687" y="2389810"/>
            <a:ext cx="2174118" cy="2174118"/>
          </a:xfrm>
          <a:prstGeom prst="ellipse">
            <a:avLst/>
          </a:prstGeom>
          <a:solidFill>
            <a:schemeClr val="accent1">
              <a:tint val="75000"/>
              <a:shade val="50000"/>
              <a:satMod val="200000"/>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6" name="Oval 15"/>
          <p:cNvSpPr/>
          <p:nvPr/>
        </p:nvSpPr>
        <p:spPr>
          <a:xfrm>
            <a:off x="6384588" y="5842728"/>
            <a:ext cx="1011260" cy="101126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7" name="Oval 16"/>
          <p:cNvSpPr/>
          <p:nvPr/>
        </p:nvSpPr>
        <p:spPr>
          <a:xfrm>
            <a:off x="6322493" y="1427132"/>
            <a:ext cx="2047390" cy="2047390"/>
          </a:xfrm>
          <a:prstGeom prst="ellipse">
            <a:avLst/>
          </a:prstGeom>
          <a:solidFill>
            <a:srgbClr val="C1E8E4">
              <a:alpha val="10980"/>
            </a:srgb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8" name="Oval 17"/>
          <p:cNvSpPr/>
          <p:nvPr/>
        </p:nvSpPr>
        <p:spPr>
          <a:xfrm>
            <a:off x="114300" y="4803322"/>
            <a:ext cx="1959428" cy="1959428"/>
          </a:xfrm>
          <a:prstGeom prst="ellipse">
            <a:avLst/>
          </a:prstGeom>
          <a:solidFill>
            <a:srgbClr val="C1E8E4">
              <a:alpha val="12157"/>
            </a:srgb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9" name="Oval 18"/>
          <p:cNvSpPr/>
          <p:nvPr/>
        </p:nvSpPr>
        <p:spPr>
          <a:xfrm>
            <a:off x="2021092" y="4578526"/>
            <a:ext cx="1026908" cy="1026906"/>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0" name="Oval 19"/>
          <p:cNvSpPr/>
          <p:nvPr/>
        </p:nvSpPr>
        <p:spPr>
          <a:xfrm>
            <a:off x="4172385" y="4626825"/>
            <a:ext cx="1515880" cy="1394583"/>
          </a:xfrm>
          <a:prstGeom prst="ellipse">
            <a:avLst/>
          </a:prstGeom>
          <a:solidFill>
            <a:schemeClr val="accent1">
              <a:tint val="100000"/>
              <a:satMod val="275000"/>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1" name="Rectangle 20"/>
          <p:cNvSpPr/>
          <p:nvPr/>
        </p:nvSpPr>
        <p:spPr>
          <a:xfrm>
            <a:off x="1906" y="361813"/>
            <a:ext cx="2512694" cy="2388889"/>
          </a:xfrm>
          <a:prstGeom prst="rect">
            <a:avLst/>
          </a:prstGeom>
          <a:solidFill>
            <a:schemeClr val="accent1">
              <a:tint val="90000"/>
              <a:satMod val="200000"/>
              <a:alpha val="7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3" name="Rectangle 22"/>
          <p:cNvSpPr/>
          <p:nvPr/>
        </p:nvSpPr>
        <p:spPr>
          <a:xfrm>
            <a:off x="1295400" y="0"/>
            <a:ext cx="1524000" cy="609600"/>
          </a:xfrm>
          <a:prstGeom prst="rect">
            <a:avLst/>
          </a:prstGeom>
          <a:solidFill>
            <a:schemeClr val="accent1">
              <a:tint val="60000"/>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5" name="Oval 24"/>
          <p:cNvSpPr/>
          <p:nvPr/>
        </p:nvSpPr>
        <p:spPr>
          <a:xfrm>
            <a:off x="59403" y="212289"/>
            <a:ext cx="2022300" cy="2022300"/>
          </a:xfrm>
          <a:prstGeom prst="ellipse">
            <a:avLst/>
          </a:prstGeom>
          <a:solidFill>
            <a:schemeClr val="accent1">
              <a:tint val="100000"/>
              <a:satMod val="275000"/>
              <a:alpha val="15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buClr>
                <a:schemeClr val="accent2"/>
              </a:buClr>
              <a:buSzPct val="90000"/>
              <a:buFont typeface="Wingdings 2"/>
              <a:buChar char=""/>
            </a:pPr>
            <a:endParaRPr lang="en-US" dirty="0"/>
          </a:p>
        </p:txBody>
      </p:sp>
      <p:sp>
        <p:nvSpPr>
          <p:cNvPr id="26" name="Oval 25"/>
          <p:cNvSpPr/>
          <p:nvPr/>
        </p:nvSpPr>
        <p:spPr>
          <a:xfrm>
            <a:off x="76200" y="3962400"/>
            <a:ext cx="891076" cy="886968"/>
          </a:xfrm>
          <a:prstGeom prst="ellipse">
            <a:avLst/>
          </a:prstGeom>
          <a:solidFill>
            <a:schemeClr val="accent1">
              <a:tint val="75000"/>
              <a:satMod val="200000"/>
              <a:alpha val="9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7" name="Oval 26"/>
          <p:cNvSpPr/>
          <p:nvPr/>
        </p:nvSpPr>
        <p:spPr>
          <a:xfrm>
            <a:off x="2121357" y="1507438"/>
            <a:ext cx="1402570" cy="140257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8" name="Oval 27"/>
          <p:cNvSpPr/>
          <p:nvPr/>
        </p:nvSpPr>
        <p:spPr>
          <a:xfrm>
            <a:off x="3369253" y="466436"/>
            <a:ext cx="1595105" cy="1595105"/>
          </a:xfrm>
          <a:prstGeom prst="ellipse">
            <a:avLst/>
          </a:prstGeom>
          <a:solidFill>
            <a:schemeClr val="accent1">
              <a:tint val="100000"/>
              <a:satMod val="275000"/>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9" name="Oval 28"/>
          <p:cNvSpPr/>
          <p:nvPr/>
        </p:nvSpPr>
        <p:spPr>
          <a:xfrm>
            <a:off x="5189756" y="2967572"/>
            <a:ext cx="3234945" cy="3234944"/>
          </a:xfrm>
          <a:prstGeom prst="ellipse">
            <a:avLst/>
          </a:prstGeom>
          <a:solidFill>
            <a:schemeClr val="accent1">
              <a:tint val="100000"/>
              <a:satMod val="180000"/>
              <a:alpha val="9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0" name="Oval 29"/>
          <p:cNvSpPr/>
          <p:nvPr/>
        </p:nvSpPr>
        <p:spPr>
          <a:xfrm>
            <a:off x="5562600" y="6526"/>
            <a:ext cx="1026908" cy="1026906"/>
          </a:xfrm>
          <a:prstGeom prst="ellipse">
            <a:avLst/>
          </a:prstGeom>
          <a:solidFill>
            <a:schemeClr val="accent1">
              <a:tint val="90000"/>
              <a:satMod val="275000"/>
              <a:alpha val="4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2" name="Oval 31"/>
          <p:cNvSpPr/>
          <p:nvPr/>
        </p:nvSpPr>
        <p:spPr>
          <a:xfrm>
            <a:off x="6951220" y="4665220"/>
            <a:ext cx="2192780" cy="2192780"/>
          </a:xfrm>
          <a:prstGeom prst="ellipse">
            <a:avLst/>
          </a:prstGeom>
          <a:solidFill>
            <a:schemeClr val="accent1">
              <a:tint val="75000"/>
              <a:shade val="50000"/>
              <a:satMod val="200000"/>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3" name="Oval 32"/>
          <p:cNvSpPr/>
          <p:nvPr/>
        </p:nvSpPr>
        <p:spPr>
          <a:xfrm>
            <a:off x="1600200" y="3705807"/>
            <a:ext cx="1195876" cy="1198294"/>
          </a:xfrm>
          <a:prstGeom prst="ellipse">
            <a:avLst/>
          </a:prstGeom>
          <a:solidFill>
            <a:schemeClr val="accent1">
              <a:tint val="75000"/>
              <a:satMod val="200000"/>
              <a:alpha val="9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4" name="Oval 33"/>
          <p:cNvSpPr/>
          <p:nvPr/>
        </p:nvSpPr>
        <p:spPr>
          <a:xfrm>
            <a:off x="6324600" y="228600"/>
            <a:ext cx="822960" cy="822960"/>
          </a:xfrm>
          <a:prstGeom prst="ellipse">
            <a:avLst/>
          </a:prstGeom>
          <a:solidFill>
            <a:schemeClr val="accent1">
              <a:tint val="90000"/>
              <a:satMod val="275000"/>
              <a:alpha val="6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5" name="Oval 34"/>
          <p:cNvSpPr/>
          <p:nvPr/>
        </p:nvSpPr>
        <p:spPr>
          <a:xfrm>
            <a:off x="8077200" y="6526"/>
            <a:ext cx="1026908" cy="1026906"/>
          </a:xfrm>
          <a:prstGeom prst="ellipse">
            <a:avLst/>
          </a:prstGeom>
          <a:solidFill>
            <a:schemeClr val="accent1">
              <a:tint val="90000"/>
              <a:satMod val="275000"/>
              <a:alpha val="4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6" name="Rectangle 35"/>
          <p:cNvSpPr/>
          <p:nvPr/>
        </p:nvSpPr>
        <p:spPr>
          <a:xfrm>
            <a:off x="5410200" y="6324600"/>
            <a:ext cx="1524000" cy="533400"/>
          </a:xfrm>
          <a:prstGeom prst="rect">
            <a:avLst/>
          </a:prstGeom>
          <a:solidFill>
            <a:schemeClr val="accent1">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7" name="Oval 36"/>
          <p:cNvSpPr/>
          <p:nvPr/>
        </p:nvSpPr>
        <p:spPr>
          <a:xfrm>
            <a:off x="3011692" y="6526"/>
            <a:ext cx="1026908" cy="1026906"/>
          </a:xfrm>
          <a:prstGeom prst="ellipse">
            <a:avLst/>
          </a:prstGeom>
          <a:solidFill>
            <a:schemeClr val="accent1">
              <a:tint val="90000"/>
              <a:satMod val="275000"/>
              <a:alpha val="4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Date Placeholder 23"/>
          <p:cNvSpPr>
            <a:spLocks noGrp="1"/>
          </p:cNvSpPr>
          <p:nvPr>
            <p:ph type="dt" sz="half" idx="2"/>
          </p:nvPr>
        </p:nvSpPr>
        <p:spPr>
          <a:xfrm>
            <a:off x="5791200" y="6357144"/>
            <a:ext cx="2974848" cy="384048"/>
          </a:xfrm>
          <a:prstGeom prst="rect">
            <a:avLst/>
          </a:prstGeom>
        </p:spPr>
        <p:txBody>
          <a:bodyPr vert="horz" anchor="ctr" anchorCtr="0"/>
          <a:lstStyle>
            <a:lvl1pPr algn="l">
              <a:defRPr sz="1400">
                <a:solidFill>
                  <a:schemeClr val="tx2"/>
                </a:solidFill>
              </a:defRPr>
            </a:lvl1pPr>
          </a:lstStyle>
          <a:p>
            <a:fld id="{A30A081E-8B1B-4601-AE88-63B0E2696962}" type="datetimeFigureOut">
              <a:rPr lang="en-US" smtClean="0"/>
              <a:pPr/>
              <a:t>6/15/2024</a:t>
            </a:fld>
            <a:endParaRPr lang="en-AU"/>
          </a:p>
        </p:txBody>
      </p:sp>
      <p:sp>
        <p:nvSpPr>
          <p:cNvPr id="10" name="Footer Placeholder 9"/>
          <p:cNvSpPr>
            <a:spLocks noGrp="1"/>
          </p:cNvSpPr>
          <p:nvPr>
            <p:ph type="ftr" sz="quarter" idx="3"/>
          </p:nvPr>
        </p:nvSpPr>
        <p:spPr>
          <a:xfrm>
            <a:off x="2133600" y="6357144"/>
            <a:ext cx="3581400" cy="384048"/>
          </a:xfrm>
          <a:prstGeom prst="rect">
            <a:avLst/>
          </a:prstGeom>
        </p:spPr>
        <p:txBody>
          <a:bodyPr vert="horz" anchor="ctr" anchorCtr="0"/>
          <a:lstStyle>
            <a:lvl1pPr algn="r">
              <a:defRPr sz="1400">
                <a:solidFill>
                  <a:schemeClr val="tx2"/>
                </a:solidFill>
              </a:defRPr>
            </a:lvl1pPr>
          </a:lstStyle>
          <a:p>
            <a:endParaRPr lang="en-AU"/>
          </a:p>
        </p:txBody>
      </p:sp>
      <p:sp>
        <p:nvSpPr>
          <p:cNvPr id="22" name="Slide Number Placeholder 21"/>
          <p:cNvSpPr>
            <a:spLocks noGrp="1"/>
          </p:cNvSpPr>
          <p:nvPr>
            <p:ph type="sldNum" sz="quarter" idx="4"/>
          </p:nvPr>
        </p:nvSpPr>
        <p:spPr>
          <a:xfrm>
            <a:off x="155448" y="6315075"/>
            <a:ext cx="1188720" cy="457200"/>
          </a:xfrm>
          <a:prstGeom prst="rect">
            <a:avLst/>
          </a:prstGeom>
          <a:noFill/>
        </p:spPr>
        <p:txBody>
          <a:bodyPr vert="horz" lIns="0" tIns="0" rIns="0" bIns="0" anchor="ctr" anchorCtr="1">
            <a:normAutofit/>
          </a:bodyPr>
          <a:lstStyle>
            <a:lvl1pPr algn="ctr">
              <a:defRPr sz="2800">
                <a:solidFill>
                  <a:schemeClr val="tx2"/>
                </a:solidFill>
              </a:defRPr>
            </a:lvl1pPr>
          </a:lstStyle>
          <a:p>
            <a:fld id="{140D37E8-8EEB-4696-B446-4D66D14D5A76}" type="slidenum">
              <a:rPr lang="en-AU" smtClean="0"/>
              <a:pPr/>
              <a:t>‹#›</a:t>
            </a:fld>
            <a:endParaRPr lang="en-AU"/>
          </a:p>
        </p:txBody>
      </p:sp>
      <p:sp>
        <p:nvSpPr>
          <p:cNvPr id="5" name="Title Placeholder 4"/>
          <p:cNvSpPr>
            <a:spLocks noGrp="1"/>
          </p:cNvSpPr>
          <p:nvPr>
            <p:ph type="title"/>
          </p:nvPr>
        </p:nvSpPr>
        <p:spPr>
          <a:xfrm>
            <a:off x="457200" y="152400"/>
            <a:ext cx="8229600" cy="1143000"/>
          </a:xfrm>
          <a:prstGeom prst="rect">
            <a:avLst/>
          </a:prstGeom>
        </p:spPr>
        <p:txBody>
          <a:bodyPr vert="horz" anchor="b" anchorCtr="0">
            <a:normAutofit/>
          </a:bodyPr>
          <a:lstStyle/>
          <a:p>
            <a:r>
              <a:rPr lang="en-US"/>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sz="3800" kern="1200" spc="-100" baseline="0">
          <a:solidFill>
            <a:schemeClr val="tx2"/>
          </a:solidFill>
          <a:latin typeface="+mj-lt"/>
          <a:ea typeface="+mj-ea"/>
          <a:cs typeface="+mj-cs"/>
        </a:defRPr>
      </a:lvl1pPr>
    </p:titleStyle>
    <p:body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NUL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audio" Target="../media/audio2.wav"/><Relationship Id="rId7"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10" Type="http://schemas.openxmlformats.org/officeDocument/2006/relationships/image" Target="../media/image34.gif"/><Relationship Id="rId4" Type="http://schemas.openxmlformats.org/officeDocument/2006/relationships/audio" Target="../media/audio3.wav"/><Relationship Id="rId9" Type="http://schemas.openxmlformats.org/officeDocument/2006/relationships/image" Target="../media/image33.gif"/></Relationships>
</file>

<file path=ppt/slides/_rels/slide4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6.e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5" Type="http://schemas.openxmlformats.org/officeDocument/2006/relationships/image" Target="../media/image45.emf"/><Relationship Id="rId4" Type="http://schemas.openxmlformats.org/officeDocument/2006/relationships/oleObject" Target="../embeddings/oleObject2.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9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9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90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000" b="1" dirty="0">
                <a:latin typeface="Corbel" panose="020B0503020204020204" pitchFamily="34" charset="0"/>
              </a:rPr>
              <a:t>Amplitude, Frequency, Period, Speed and Wavelength</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79512" y="1301926"/>
                <a:ext cx="8784976" cy="5367434"/>
              </a:xfrm>
              <a:solidFill>
                <a:schemeClr val="tx1">
                  <a:alpha val="60000"/>
                </a:schemeClr>
              </a:solidFill>
            </p:spPr>
            <p:txBody>
              <a:bodyPr>
                <a:noAutofit/>
              </a:bodyPr>
              <a:lstStyle/>
              <a:p>
                <a:pPr>
                  <a:buClr>
                    <a:srgbClr val="7030A0"/>
                  </a:buClr>
                </a:pPr>
                <a:r>
                  <a:rPr lang="en-AU" dirty="0">
                    <a:solidFill>
                      <a:srgbClr val="002060"/>
                    </a:solidFill>
                    <a:latin typeface="Corbel" panose="020B0503020204020204" pitchFamily="34" charset="0"/>
                  </a:rPr>
                  <a:t>The </a:t>
                </a:r>
                <a:r>
                  <a:rPr lang="en-AU" b="1" dirty="0">
                    <a:solidFill>
                      <a:srgbClr val="002060"/>
                    </a:solidFill>
                    <a:latin typeface="Corbel" panose="020B0503020204020204" pitchFamily="34" charset="0"/>
                  </a:rPr>
                  <a:t>amplitude</a:t>
                </a:r>
                <a:r>
                  <a:rPr lang="en-AU" dirty="0">
                    <a:solidFill>
                      <a:srgbClr val="002060"/>
                    </a:solidFill>
                    <a:latin typeface="Corbel" panose="020B0503020204020204" pitchFamily="34" charset="0"/>
                  </a:rPr>
                  <a:t> (</a:t>
                </a:r>
                <a:r>
                  <a:rPr lang="en-AU" i="1" dirty="0">
                    <a:solidFill>
                      <a:srgbClr val="002060"/>
                    </a:solidFill>
                    <a:latin typeface="Corbel" panose="020B0503020204020204" pitchFamily="34" charset="0"/>
                  </a:rPr>
                  <a:t>X</a:t>
                </a:r>
                <a:r>
                  <a:rPr lang="en-AU" dirty="0">
                    <a:solidFill>
                      <a:srgbClr val="002060"/>
                    </a:solidFill>
                    <a:latin typeface="Corbel" panose="020B0503020204020204" pitchFamily="34" charset="0"/>
                  </a:rPr>
                  <a:t>) is the maximum displacement from the equilibrium position. </a:t>
                </a:r>
              </a:p>
              <a:p>
                <a:pPr>
                  <a:buClr>
                    <a:srgbClr val="7030A0"/>
                  </a:buClr>
                </a:pPr>
                <a:endParaRPr lang="en-AU" sz="1200" dirty="0">
                  <a:solidFill>
                    <a:srgbClr val="002060"/>
                  </a:solidFill>
                  <a:latin typeface="Corbel" panose="020B0503020204020204" pitchFamily="34" charset="0"/>
                </a:endParaRPr>
              </a:p>
              <a:p>
                <a:pPr>
                  <a:buClr>
                    <a:srgbClr val="7030A0"/>
                  </a:buClr>
                </a:pPr>
                <a:r>
                  <a:rPr lang="en-AU" dirty="0">
                    <a:solidFill>
                      <a:srgbClr val="002060"/>
                    </a:solidFill>
                    <a:latin typeface="Corbel" panose="020B0503020204020204" pitchFamily="34" charset="0"/>
                  </a:rPr>
                  <a:t>The </a:t>
                </a:r>
                <a:r>
                  <a:rPr lang="en-AU" b="1" dirty="0">
                    <a:solidFill>
                      <a:srgbClr val="002060"/>
                    </a:solidFill>
                    <a:latin typeface="Corbel" panose="020B0503020204020204" pitchFamily="34" charset="0"/>
                  </a:rPr>
                  <a:t>frequency</a:t>
                </a:r>
                <a:r>
                  <a:rPr lang="en-AU" i="1" dirty="0">
                    <a:solidFill>
                      <a:srgbClr val="002060"/>
                    </a:solidFill>
                    <a:latin typeface="Corbel" panose="020B0503020204020204" pitchFamily="34" charset="0"/>
                  </a:rPr>
                  <a:t> (f</a:t>
                </a:r>
                <a:r>
                  <a:rPr lang="en-AU" dirty="0">
                    <a:solidFill>
                      <a:srgbClr val="002060"/>
                    </a:solidFill>
                    <a:latin typeface="Corbel" panose="020B0503020204020204" pitchFamily="34" charset="0"/>
                  </a:rPr>
                  <a:t>) is the number of </a:t>
                </a:r>
              </a:p>
              <a:p>
                <a:pPr marL="0" indent="0">
                  <a:spcBef>
                    <a:spcPts val="0"/>
                  </a:spcBef>
                  <a:buClr>
                    <a:srgbClr val="7030A0"/>
                  </a:buClr>
                  <a:buNone/>
                  <a:tabLst>
                    <a:tab pos="271463" algn="l"/>
                  </a:tabLst>
                </a:pPr>
                <a:r>
                  <a:rPr lang="en-AU" dirty="0">
                    <a:solidFill>
                      <a:srgbClr val="002060"/>
                    </a:solidFill>
                    <a:latin typeface="Corbel" panose="020B0503020204020204" pitchFamily="34" charset="0"/>
                  </a:rPr>
                  <a:t>	wavelengths per unit time. Frequency is determined by;</a:t>
                </a:r>
              </a:p>
              <a:p>
                <a:pPr marL="0" indent="0">
                  <a:buClr>
                    <a:srgbClr val="7030A0"/>
                  </a:buClr>
                  <a:buNone/>
                </a:pPr>
                <a:r>
                  <a:rPr lang="en-AU" b="1" dirty="0">
                    <a:solidFill>
                      <a:srgbClr val="002060"/>
                    </a:solidFill>
                    <a:latin typeface="Corbel" panose="020B0503020204020204" pitchFamily="34" charset="0"/>
                  </a:rPr>
                  <a:t>			f = </a:t>
                </a:r>
                <a14:m>
                  <m:oMath xmlns:m="http://schemas.openxmlformats.org/officeDocument/2006/math">
                    <m:f>
                      <m:fPr>
                        <m:ctrlPr>
                          <a:rPr lang="en-AU" b="1" i="1">
                            <a:solidFill>
                              <a:srgbClr val="002060"/>
                            </a:solidFill>
                            <a:latin typeface="Cambria Math" panose="02040503050406030204" pitchFamily="18" charset="0"/>
                          </a:rPr>
                        </m:ctrlPr>
                      </m:fPr>
                      <m:num>
                        <m:r>
                          <a:rPr lang="en-AU" b="1">
                            <a:solidFill>
                              <a:srgbClr val="002060"/>
                            </a:solidFill>
                            <a:latin typeface="Cambria Math" panose="02040503050406030204" pitchFamily="18" charset="0"/>
                          </a:rPr>
                          <m:t>𝟏</m:t>
                        </m:r>
                      </m:num>
                      <m:den>
                        <m:r>
                          <a:rPr lang="en-AU" b="1">
                            <a:solidFill>
                              <a:srgbClr val="002060"/>
                            </a:solidFill>
                            <a:latin typeface="Cambria Math" panose="02040503050406030204" pitchFamily="18" charset="0"/>
                          </a:rPr>
                          <m:t>𝐓</m:t>
                        </m:r>
                      </m:den>
                    </m:f>
                  </m:oMath>
                </a14:m>
                <a:r>
                  <a:rPr lang="en-AU" b="1" dirty="0">
                    <a:solidFill>
                      <a:srgbClr val="002060"/>
                    </a:solidFill>
                    <a:latin typeface="Corbel" panose="020B0503020204020204" pitchFamily="34" charset="0"/>
                  </a:rPr>
                  <a:t>   or   T = </a:t>
                </a:r>
                <a14:m>
                  <m:oMath xmlns:m="http://schemas.openxmlformats.org/officeDocument/2006/math">
                    <m:f>
                      <m:fPr>
                        <m:ctrlPr>
                          <a:rPr lang="en-AU" b="1" i="1">
                            <a:solidFill>
                              <a:srgbClr val="002060"/>
                            </a:solidFill>
                            <a:latin typeface="Cambria Math" panose="02040503050406030204" pitchFamily="18" charset="0"/>
                          </a:rPr>
                        </m:ctrlPr>
                      </m:fPr>
                      <m:num>
                        <m:r>
                          <a:rPr lang="en-AU" b="1">
                            <a:solidFill>
                              <a:srgbClr val="002060"/>
                            </a:solidFill>
                            <a:latin typeface="Cambria Math" panose="02040503050406030204" pitchFamily="18" charset="0"/>
                          </a:rPr>
                          <m:t>𝟏</m:t>
                        </m:r>
                      </m:num>
                      <m:den>
                        <m:r>
                          <a:rPr lang="en-AU" b="1">
                            <a:solidFill>
                              <a:srgbClr val="002060"/>
                            </a:solidFill>
                            <a:latin typeface="Cambria Math" panose="02040503050406030204" pitchFamily="18" charset="0"/>
                          </a:rPr>
                          <m:t>𝐟</m:t>
                        </m:r>
                      </m:den>
                    </m:f>
                  </m:oMath>
                </a14:m>
                <a:endParaRPr lang="en-AU" b="1" dirty="0">
                  <a:solidFill>
                    <a:srgbClr val="002060"/>
                  </a:solidFill>
                  <a:latin typeface="Corbel" panose="020B0503020204020204" pitchFamily="34" charset="0"/>
                </a:endParaRPr>
              </a:p>
              <a:p>
                <a:pPr marL="0" indent="0">
                  <a:buClr>
                    <a:srgbClr val="7030A0"/>
                  </a:buClr>
                  <a:buNone/>
                  <a:tabLst>
                    <a:tab pos="271463" algn="l"/>
                  </a:tabLst>
                </a:pPr>
                <a:r>
                  <a:rPr lang="en-AU" dirty="0">
                    <a:solidFill>
                      <a:srgbClr val="002060"/>
                    </a:solidFill>
                    <a:latin typeface="Corbel" panose="020B0503020204020204" pitchFamily="34" charset="0"/>
                  </a:rPr>
                  <a:t>	Frequency is measured in hertz (Hz).</a:t>
                </a:r>
              </a:p>
              <a:p>
                <a:pPr>
                  <a:buClr>
                    <a:srgbClr val="7030A0"/>
                  </a:buClr>
                </a:pPr>
                <a:r>
                  <a:rPr lang="en-AU" dirty="0">
                    <a:solidFill>
                      <a:srgbClr val="002060"/>
                    </a:solidFill>
                    <a:latin typeface="Corbel" panose="020B0503020204020204" pitchFamily="34" charset="0"/>
                  </a:rPr>
                  <a:t>The </a:t>
                </a:r>
                <a:r>
                  <a:rPr lang="en-AU" b="1" dirty="0">
                    <a:solidFill>
                      <a:srgbClr val="002060"/>
                    </a:solidFill>
                    <a:latin typeface="Corbel" panose="020B0503020204020204" pitchFamily="34" charset="0"/>
                  </a:rPr>
                  <a:t>velocity</a:t>
                </a:r>
                <a:r>
                  <a:rPr lang="en-AU" dirty="0">
                    <a:solidFill>
                      <a:srgbClr val="002060"/>
                    </a:solidFill>
                    <a:latin typeface="Corbel" panose="020B0503020204020204" pitchFamily="34" charset="0"/>
                  </a:rPr>
                  <a:t> (</a:t>
                </a:r>
                <a:r>
                  <a:rPr lang="en-AU" i="1" dirty="0">
                    <a:solidFill>
                      <a:srgbClr val="002060"/>
                    </a:solidFill>
                    <a:latin typeface="Corbel" panose="020B0503020204020204" pitchFamily="34" charset="0"/>
                  </a:rPr>
                  <a:t>v</a:t>
                </a:r>
                <a:r>
                  <a:rPr lang="en-AU" dirty="0">
                    <a:solidFill>
                      <a:srgbClr val="002060"/>
                    </a:solidFill>
                    <a:latin typeface="Corbel" panose="020B0503020204020204" pitchFamily="34" charset="0"/>
                  </a:rPr>
                  <a:t>) of a wave is the distance per unit time that it travels, given by the formula </a:t>
                </a:r>
              </a:p>
              <a:p>
                <a:pPr marL="0" indent="0">
                  <a:buClr>
                    <a:srgbClr val="7030A0"/>
                  </a:buClr>
                  <a:buNone/>
                </a:pPr>
                <a:r>
                  <a:rPr lang="en-AU" dirty="0">
                    <a:solidFill>
                      <a:srgbClr val="002060"/>
                    </a:solidFill>
                    <a:latin typeface="Corbel" panose="020B0503020204020204" pitchFamily="34" charset="0"/>
                  </a:rPr>
                  <a:t>			</a:t>
                </a:r>
                <a:r>
                  <a:rPr lang="en-AU" b="1" dirty="0">
                    <a:solidFill>
                      <a:srgbClr val="002060"/>
                    </a:solidFill>
                    <a:latin typeface="Corbel" panose="020B0503020204020204" pitchFamily="34" charset="0"/>
                  </a:rPr>
                  <a:t>v = f </a:t>
                </a:r>
                <a:r>
                  <a:rPr lang="el-GR" b="1" dirty="0">
                    <a:solidFill>
                      <a:srgbClr val="002060"/>
                    </a:solidFill>
                    <a:latin typeface="Corbel" panose="020B0503020204020204" pitchFamily="34" charset="0"/>
                  </a:rPr>
                  <a:t>λ</a:t>
                </a:r>
                <a:r>
                  <a:rPr lang="en-AU" b="1" dirty="0">
                    <a:solidFill>
                      <a:srgbClr val="002060"/>
                    </a:solidFill>
                    <a:latin typeface="Corbel" panose="020B0503020204020204" pitchFamily="34" charset="0"/>
                  </a:rPr>
                  <a:t>. </a:t>
                </a:r>
              </a:p>
              <a:p>
                <a:pPr marL="0" indent="0">
                  <a:buClr>
                    <a:srgbClr val="7030A0"/>
                  </a:buClr>
                  <a:buNone/>
                  <a:tabLst>
                    <a:tab pos="271463" algn="l"/>
                  </a:tabLst>
                </a:pPr>
                <a:r>
                  <a:rPr lang="en-AU" dirty="0">
                    <a:solidFill>
                      <a:srgbClr val="002060"/>
                    </a:solidFill>
                    <a:latin typeface="Corbel" panose="020B0503020204020204" pitchFamily="34" charset="0"/>
                  </a:rPr>
                  <a:t>	The unit of velocity is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a:t>
                </a:r>
                <a:br>
                  <a:rPr lang="en-AU" dirty="0">
                    <a:solidFill>
                      <a:srgbClr val="002060"/>
                    </a:solidFill>
                    <a:latin typeface="Corbel" panose="020B0503020204020204" pitchFamily="34" charset="0"/>
                  </a:rPr>
                </a:br>
                <a:endParaRPr lang="en-AU" dirty="0">
                  <a:solidFill>
                    <a:srgbClr val="002060"/>
                  </a:solidFill>
                  <a:latin typeface="Corbel" panose="020B05030202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79512" y="1301926"/>
                <a:ext cx="8784976" cy="5367434"/>
              </a:xfrm>
              <a:blipFill rotWithShape="0">
                <a:blip r:embed="rId2"/>
                <a:stretch>
                  <a:fillRect l="-832" t="-1136" b="-2955"/>
                </a:stretch>
              </a:blipFill>
            </p:spPr>
            <p:txBody>
              <a:bodyPr/>
              <a:lstStyle/>
              <a:p>
                <a:r>
                  <a:rPr lang="en-AU">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58" y="1772816"/>
            <a:ext cx="2589518" cy="1224136"/>
          </a:xfrm>
          <a:prstGeom prst="rect">
            <a:avLst/>
          </a:prstGeom>
        </p:spPr>
      </p:pic>
    </p:spTree>
    <p:extLst>
      <p:ext uri="{BB962C8B-B14F-4D97-AF65-F5344CB8AC3E}">
        <p14:creationId xmlns:p14="http://schemas.microsoft.com/office/powerpoint/2010/main" val="30273266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19572" y="2564904"/>
            <a:ext cx="7704855" cy="523220"/>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a:t>
            </a:r>
          </a:p>
        </p:txBody>
      </p:sp>
    </p:spTree>
    <p:extLst>
      <p:ext uri="{BB962C8B-B14F-4D97-AF65-F5344CB8AC3E}">
        <p14:creationId xmlns:p14="http://schemas.microsoft.com/office/powerpoint/2010/main" val="341238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1844824"/>
            <a:ext cx="7344816" cy="181588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Objective Sound</a:t>
            </a:r>
          </a:p>
          <a:p>
            <a:r>
              <a:rPr lang="en-AU" sz="2800" dirty="0">
                <a:solidFill>
                  <a:schemeClr val="tx2"/>
                </a:solidFill>
                <a:latin typeface="Arial" pitchFamily="34" charset="0"/>
                <a:cs typeface="Arial" pitchFamily="34" charset="0"/>
              </a:rPr>
              <a:t>Subjective Sound</a:t>
            </a:r>
          </a:p>
          <a:p>
            <a:r>
              <a:rPr lang="en-AU" sz="2800" dirty="0">
                <a:solidFill>
                  <a:schemeClr val="tx2"/>
                </a:solidFill>
                <a:latin typeface="Arial" pitchFamily="34" charset="0"/>
                <a:cs typeface="Arial" pitchFamily="34" charset="0"/>
              </a:rPr>
              <a:t>Decibels</a:t>
            </a:r>
          </a:p>
          <a:p>
            <a:r>
              <a:rPr lang="en-AU" sz="2800" dirty="0">
                <a:solidFill>
                  <a:schemeClr val="tx2"/>
                </a:solidFill>
                <a:latin typeface="Arial" pitchFamily="34" charset="0"/>
                <a:cs typeface="Arial" pitchFamily="34" charset="0"/>
              </a:rPr>
              <a:t>Sound quality</a:t>
            </a:r>
          </a:p>
        </p:txBody>
      </p:sp>
    </p:spTree>
    <p:extLst>
      <p:ext uri="{BB962C8B-B14F-4D97-AF65-F5344CB8AC3E}">
        <p14:creationId xmlns:p14="http://schemas.microsoft.com/office/powerpoint/2010/main" val="314294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10.7 -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10.8, page 347-351 and answer </a:t>
            </a:r>
          </a:p>
          <a:p>
            <a:pPr marL="0" indent="0">
              <a:spcAft>
                <a:spcPts val="1200"/>
              </a:spcAft>
              <a:buNone/>
            </a:pPr>
            <a:r>
              <a:rPr lang="en-AU" sz="2800" dirty="0">
                <a:solidFill>
                  <a:schemeClr val="tx2"/>
                </a:solidFill>
                <a:latin typeface="Arial" pitchFamily="34" charset="0"/>
                <a:cs typeface="Arial" pitchFamily="34" charset="0"/>
              </a:rPr>
              <a:t>	Q1&amp;2 Set 10.8</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42720186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91173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10.8 Pages 347-351</a:t>
            </a:r>
          </a:p>
        </p:txBody>
      </p:sp>
      <p:sp>
        <p:nvSpPr>
          <p:cNvPr id="2" name="Title 1"/>
          <p:cNvSpPr>
            <a:spLocks noGrp="1"/>
          </p:cNvSpPr>
          <p:nvPr>
            <p:ph type="ctrTitle"/>
          </p:nvPr>
        </p:nvSpPr>
        <p:spPr>
          <a:xfrm>
            <a:off x="457200" y="908720"/>
            <a:ext cx="8305800" cy="1512168"/>
          </a:xfrm>
        </p:spPr>
        <p:txBody>
          <a:bodyPr/>
          <a:lstStyle/>
          <a:p>
            <a:r>
              <a:rPr lang="en-AU" sz="5400" dirty="0"/>
              <a:t>Mechanical Wave Imaging</a:t>
            </a:r>
            <a:endParaRPr lang="en-AU" sz="4400" dirty="0"/>
          </a:p>
        </p:txBody>
      </p:sp>
    </p:spTree>
    <p:extLst>
      <p:ext uri="{BB962C8B-B14F-4D97-AF65-F5344CB8AC3E}">
        <p14:creationId xmlns:p14="http://schemas.microsoft.com/office/powerpoint/2010/main" val="16952908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sz="quarter" idx="1"/>
          </p:nvPr>
        </p:nvSpPr>
        <p:spPr/>
        <p:txBody>
          <a:bodyPr/>
          <a:lstStyle/>
          <a:p>
            <a:endParaRPr lang="en-AU"/>
          </a:p>
        </p:txBody>
      </p:sp>
    </p:spTree>
    <p:extLst>
      <p:ext uri="{BB962C8B-B14F-4D97-AF65-F5344CB8AC3E}">
        <p14:creationId xmlns:p14="http://schemas.microsoft.com/office/powerpoint/2010/main" val="5925402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sz="quarter" idx="1"/>
          </p:nvPr>
        </p:nvSpPr>
        <p:spPr/>
        <p:txBody>
          <a:bodyPr/>
          <a:lstStyle/>
          <a:p>
            <a:endParaRPr lang="en-AU"/>
          </a:p>
        </p:txBody>
      </p:sp>
    </p:spTree>
    <p:extLst>
      <p:ext uri="{BB962C8B-B14F-4D97-AF65-F5344CB8AC3E}">
        <p14:creationId xmlns:p14="http://schemas.microsoft.com/office/powerpoint/2010/main" val="42670680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19572" y="2564904"/>
            <a:ext cx="7704855" cy="523220"/>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a:t>
            </a:r>
          </a:p>
        </p:txBody>
      </p:sp>
    </p:spTree>
    <p:extLst>
      <p:ext uri="{BB962C8B-B14F-4D97-AF65-F5344CB8AC3E}">
        <p14:creationId xmlns:p14="http://schemas.microsoft.com/office/powerpoint/2010/main" val="81092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1844824"/>
            <a:ext cx="7344816" cy="954107"/>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Seismograph</a:t>
            </a:r>
          </a:p>
          <a:p>
            <a:r>
              <a:rPr lang="en-AU" sz="2800" dirty="0">
                <a:solidFill>
                  <a:schemeClr val="tx2"/>
                </a:solidFill>
                <a:latin typeface="Arial" pitchFamily="34" charset="0"/>
                <a:cs typeface="Arial" pitchFamily="34" charset="0"/>
              </a:rPr>
              <a:t>Ultrasonography</a:t>
            </a:r>
          </a:p>
        </p:txBody>
      </p:sp>
    </p:spTree>
    <p:extLst>
      <p:ext uri="{BB962C8B-B14F-4D97-AF65-F5344CB8AC3E}">
        <p14:creationId xmlns:p14="http://schemas.microsoft.com/office/powerpoint/2010/main" val="157804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443198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10.8 -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11.1, page 358-361 and answer </a:t>
            </a:r>
          </a:p>
          <a:p>
            <a:pPr marL="0" indent="0">
              <a:spcAft>
                <a:spcPts val="1200"/>
              </a:spcAft>
              <a:buNone/>
            </a:pPr>
            <a:r>
              <a:rPr lang="en-AU" sz="2800" dirty="0">
                <a:solidFill>
                  <a:schemeClr val="tx2"/>
                </a:solidFill>
                <a:latin typeface="Arial" pitchFamily="34" charset="0"/>
                <a:cs typeface="Arial" pitchFamily="34" charset="0"/>
              </a:rPr>
              <a:t>	Q1,2,3&amp;4 Set 11.1</a:t>
            </a:r>
          </a:p>
          <a:p>
            <a:pPr marL="0" indent="0">
              <a:spcAft>
                <a:spcPts val="1200"/>
              </a:spcAft>
              <a:buNone/>
            </a:pPr>
            <a:r>
              <a:rPr lang="en-AU" sz="2800" dirty="0">
                <a:solidFill>
                  <a:schemeClr val="tx2"/>
                </a:solidFill>
                <a:latin typeface="Arial" pitchFamily="34" charset="0"/>
                <a:cs typeface="Arial" pitchFamily="34" charset="0"/>
              </a:rPr>
              <a:t>     by next lesson.</a:t>
            </a:r>
          </a:p>
          <a:p>
            <a:pPr marL="0" indent="0">
              <a:buNone/>
            </a:pPr>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Chapter 10 Review questions page 354 - 356 due first lesson next week. </a:t>
            </a:r>
          </a:p>
        </p:txBody>
      </p:sp>
    </p:spTree>
    <p:extLst>
      <p:ext uri="{BB962C8B-B14F-4D97-AF65-F5344CB8AC3E}">
        <p14:creationId xmlns:p14="http://schemas.microsoft.com/office/powerpoint/2010/main" val="372096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AU" sz="4800" b="1" dirty="0">
                <a:latin typeface="Corbel" panose="020B0503020204020204" pitchFamily="34" charset="0"/>
              </a:rPr>
              <a:t>Transverse wave in a liquid</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71473" y="1142984"/>
            <a:ext cx="7791772" cy="2286016"/>
          </a:xfrm>
        </p:spPr>
      </p:pic>
      <p:sp>
        <p:nvSpPr>
          <p:cNvPr id="5" name="Title 1"/>
          <p:cNvSpPr txBox="1">
            <a:spLocks/>
          </p:cNvSpPr>
          <p:nvPr/>
        </p:nvSpPr>
        <p:spPr>
          <a:xfrm>
            <a:off x="428596" y="3571876"/>
            <a:ext cx="8229600" cy="857256"/>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AU" sz="4800" b="1" i="0" u="none" strike="noStrike" kern="1200" cap="none" spc="0" normalizeH="0" baseline="0" noProof="0" dirty="0">
                <a:ln>
                  <a:noFill/>
                </a:ln>
                <a:solidFill>
                  <a:schemeClr val="tx2"/>
                </a:solidFill>
                <a:effectLst/>
                <a:uLnTx/>
                <a:uFillTx/>
                <a:latin typeface="Corbel" panose="020B0503020204020204" pitchFamily="34" charset="0"/>
                <a:ea typeface="+mj-ea"/>
                <a:cs typeface="+mj-cs"/>
              </a:rPr>
              <a:t>Longitudinal wave in a gas</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73" y="4492083"/>
            <a:ext cx="7791770" cy="2017237"/>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5.2 f</a:t>
            </a:r>
          </a:p>
        </p:txBody>
      </p:sp>
      <p:sp>
        <p:nvSpPr>
          <p:cNvPr id="5" name="Content Placeholder 2"/>
          <p:cNvSpPr txBox="1">
            <a:spLocks/>
          </p:cNvSpPr>
          <p:nvPr/>
        </p:nvSpPr>
        <p:spPr>
          <a:xfrm>
            <a:off x="231611" y="1556792"/>
            <a:ext cx="8732877" cy="4896544"/>
          </a:xfrm>
          <a:prstGeom prst="rect">
            <a:avLst/>
          </a:prstGeom>
          <a:solidFill>
            <a:schemeClr val="tx1">
              <a:alpha val="60000"/>
            </a:schemeClr>
          </a:solidFill>
        </p:spPr>
        <p:txBody>
          <a:bodyPr vert="horz">
            <a:no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Font typeface="Wingdings 2"/>
              <a:buNone/>
            </a:pPr>
            <a:r>
              <a:rPr lang="en-AU" dirty="0">
                <a:solidFill>
                  <a:srgbClr val="002060"/>
                </a:solidFill>
                <a:latin typeface="Corbel" panose="020B0503020204020204" pitchFamily="34" charset="0"/>
              </a:rPr>
              <a:t>A stone is dropped into a well 65 m deep. The sound of the splash is heard 3.84 s later. Calculate the speed of sound in the well; assuming the well has a temperature less than that of the temperature of air at ground level. </a:t>
            </a:r>
          </a:p>
          <a:p>
            <a:pPr marL="0" indent="0">
              <a:buFont typeface="Wingdings 2"/>
              <a:buNone/>
            </a:pPr>
            <a:r>
              <a:rPr lang="en-AU" dirty="0">
                <a:solidFill>
                  <a:srgbClr val="002060"/>
                </a:solidFill>
                <a:latin typeface="Corbel" panose="020B0503020204020204" pitchFamily="34" charset="0"/>
              </a:rPr>
              <a:t>Solution</a:t>
            </a:r>
          </a:p>
          <a:p>
            <a:pPr marL="0" indent="0">
              <a:spcAft>
                <a:spcPts val="1800"/>
              </a:spcAft>
              <a:buFont typeface="Wingdings 2"/>
              <a:buNone/>
            </a:pPr>
            <a:r>
              <a:rPr lang="en-AU" dirty="0">
                <a:solidFill>
                  <a:srgbClr val="002060"/>
                </a:solidFill>
                <a:latin typeface="Corbel" panose="020B0503020204020204" pitchFamily="34" charset="0"/>
              </a:rPr>
              <a:t>Sound travels at 343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at 25</a:t>
            </a:r>
            <a:r>
              <a:rPr lang="en-AU" baseline="30000" dirty="0">
                <a:solidFill>
                  <a:srgbClr val="002060"/>
                </a:solidFill>
                <a:latin typeface="Corbel" panose="020B0503020204020204" pitchFamily="34" charset="0"/>
              </a:rPr>
              <a:t>o</a:t>
            </a:r>
            <a:r>
              <a:rPr lang="en-AU" dirty="0">
                <a:solidFill>
                  <a:srgbClr val="002060"/>
                </a:solidFill>
                <a:latin typeface="Corbel" panose="020B0503020204020204" pitchFamily="34" charset="0"/>
              </a:rPr>
              <a:t>C and 101.3 </a:t>
            </a:r>
            <a:r>
              <a:rPr lang="en-AU" dirty="0" err="1">
                <a:solidFill>
                  <a:srgbClr val="002060"/>
                </a:solidFill>
                <a:latin typeface="Corbel" panose="020B0503020204020204" pitchFamily="34" charset="0"/>
              </a:rPr>
              <a:t>kPa</a:t>
            </a:r>
            <a:r>
              <a:rPr lang="en-AU" dirty="0">
                <a:solidFill>
                  <a:srgbClr val="002060"/>
                </a:solidFill>
                <a:latin typeface="Corbel" panose="020B0503020204020204" pitchFamily="34" charset="0"/>
              </a:rPr>
              <a:t>. If the air in the well is cooler, then do you expect the speed of sound to be faster or slower?</a:t>
            </a:r>
          </a:p>
          <a:p>
            <a:pPr marL="0" indent="0">
              <a:spcAft>
                <a:spcPts val="1800"/>
              </a:spcAft>
              <a:buFont typeface="Wingdings 2"/>
              <a:buNone/>
            </a:pPr>
            <a:r>
              <a:rPr lang="en-AU" dirty="0">
                <a:solidFill>
                  <a:srgbClr val="002060"/>
                </a:solidFill>
                <a:latin typeface="Corbel" panose="020B0503020204020204" pitchFamily="34" charset="0"/>
              </a:rPr>
              <a:t>Slower, as cool air is denser.</a:t>
            </a:r>
          </a:p>
        </p:txBody>
      </p:sp>
    </p:spTree>
    <p:extLst>
      <p:ext uri="{BB962C8B-B14F-4D97-AF65-F5344CB8AC3E}">
        <p14:creationId xmlns:p14="http://schemas.microsoft.com/office/powerpoint/2010/main" val="309000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5.2 f</a:t>
            </a:r>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107504" y="1340768"/>
                <a:ext cx="8928992" cy="5472608"/>
              </a:xfrm>
              <a:prstGeom prst="rect">
                <a:avLst/>
              </a:prstGeom>
              <a:solidFill>
                <a:schemeClr val="tx1">
                  <a:alpha val="60000"/>
                </a:schemeClr>
              </a:solidFill>
            </p:spPr>
            <p:txBody>
              <a:bodyPr vert="horz">
                <a:no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Font typeface="Wingdings 2"/>
                  <a:buNone/>
                </a:pPr>
                <a:r>
                  <a:rPr lang="en-AU" dirty="0">
                    <a:solidFill>
                      <a:srgbClr val="002060"/>
                    </a:solidFill>
                    <a:latin typeface="Corbel" panose="020B0503020204020204" pitchFamily="34" charset="0"/>
                  </a:rPr>
                  <a:t>Solution</a:t>
                </a:r>
              </a:p>
              <a:p>
                <a:pPr marL="0" indent="0">
                  <a:spcBef>
                    <a:spcPts val="0"/>
                  </a:spcBef>
                  <a:buFont typeface="Wingdings 2"/>
                  <a:buNone/>
                </a:pPr>
                <a:r>
                  <a:rPr lang="en-AU" dirty="0">
                    <a:solidFill>
                      <a:srgbClr val="002060"/>
                    </a:solidFill>
                    <a:latin typeface="Corbel" panose="020B0503020204020204" pitchFamily="34" charset="0"/>
                  </a:rPr>
                  <a:t>s = 65 m</a:t>
                </a:r>
              </a:p>
              <a:p>
                <a:pPr marL="0" indent="0">
                  <a:spcBef>
                    <a:spcPts val="0"/>
                  </a:spcBef>
                  <a:buFont typeface="Wingdings 2"/>
                  <a:buNone/>
                </a:pPr>
                <a:r>
                  <a:rPr lang="en-AU" dirty="0">
                    <a:solidFill>
                      <a:srgbClr val="002060"/>
                    </a:solidFill>
                    <a:latin typeface="Corbel" panose="020B0503020204020204" pitchFamily="34" charset="0"/>
                  </a:rPr>
                  <a:t>t = 3.84 s</a:t>
                </a:r>
              </a:p>
              <a:p>
                <a:pPr marL="0" indent="0">
                  <a:spcBef>
                    <a:spcPts val="0"/>
                  </a:spcBef>
                  <a:buFont typeface="Wingdings 2"/>
                  <a:buNone/>
                </a:pPr>
                <a:r>
                  <a:rPr lang="en-AU" dirty="0">
                    <a:solidFill>
                      <a:srgbClr val="002060"/>
                    </a:solidFill>
                    <a:latin typeface="Corbel" panose="020B0503020204020204" pitchFamily="34" charset="0"/>
                  </a:rPr>
                  <a:t>u = 0</a:t>
                </a:r>
              </a:p>
              <a:p>
                <a:pPr marL="0" indent="0">
                  <a:spcBef>
                    <a:spcPts val="0"/>
                  </a:spcBef>
                  <a:buFont typeface="Wingdings 2"/>
                  <a:buNone/>
                </a:pPr>
                <a:r>
                  <a:rPr lang="en-AU" dirty="0">
                    <a:solidFill>
                      <a:srgbClr val="002060"/>
                    </a:solidFill>
                    <a:latin typeface="Corbel" panose="020B0503020204020204" pitchFamily="34" charset="0"/>
                  </a:rPr>
                  <a:t>Time for stone to drop</a:t>
                </a:r>
              </a:p>
              <a:p>
                <a:pPr marL="0" indent="0">
                  <a:spcBef>
                    <a:spcPts val="0"/>
                  </a:spcBef>
                  <a:buNone/>
                </a:pPr>
                <a:r>
                  <a:rPr lang="en-AU" dirty="0">
                    <a:solidFill>
                      <a:srgbClr val="002060"/>
                    </a:solidFill>
                    <a:latin typeface="Corbel" panose="020B0503020204020204" pitchFamily="34" charset="0"/>
                  </a:rPr>
                  <a:t>s = u x t + ½ x a x t</a:t>
                </a:r>
                <a:r>
                  <a:rPr lang="en-AU" baseline="30000" dirty="0">
                    <a:solidFill>
                      <a:srgbClr val="002060"/>
                    </a:solidFill>
                    <a:latin typeface="Corbel" panose="020B0503020204020204" pitchFamily="34" charset="0"/>
                  </a:rPr>
                  <a:t>2</a:t>
                </a:r>
              </a:p>
              <a:p>
                <a:pPr marL="0" indent="0">
                  <a:spcBef>
                    <a:spcPts val="0"/>
                  </a:spcBef>
                  <a:buNone/>
                </a:pPr>
                <a:r>
                  <a:rPr lang="en-AU" dirty="0">
                    <a:solidFill>
                      <a:srgbClr val="002060"/>
                    </a:solidFill>
                    <a:latin typeface="Corbel" panose="020B0503020204020204" pitchFamily="34" charset="0"/>
                  </a:rPr>
                  <a:t>65 = 0 + ½ x 9.8 x t</a:t>
                </a:r>
                <a:r>
                  <a:rPr lang="en-AU" baseline="30000" dirty="0">
                    <a:solidFill>
                      <a:srgbClr val="002060"/>
                    </a:solidFill>
                    <a:latin typeface="Corbel" panose="020B0503020204020204" pitchFamily="34" charset="0"/>
                  </a:rPr>
                  <a:t>2</a:t>
                </a:r>
              </a:p>
              <a:p>
                <a:pPr marL="0" indent="0">
                  <a:spcBef>
                    <a:spcPts val="0"/>
                  </a:spcBef>
                  <a:buNone/>
                </a:pPr>
                <a:r>
                  <a:rPr lang="en-AU" dirty="0">
                    <a:solidFill>
                      <a:srgbClr val="002060"/>
                    </a:solidFill>
                    <a:latin typeface="Corbel" panose="020B0503020204020204" pitchFamily="34" charset="0"/>
                  </a:rPr>
                  <a:t>Hence t = 3.64 s</a:t>
                </a:r>
              </a:p>
              <a:p>
                <a:pPr marL="0" indent="0">
                  <a:spcBef>
                    <a:spcPts val="0"/>
                  </a:spcBef>
                  <a:buNone/>
                </a:pPr>
                <a:r>
                  <a:rPr lang="en-AU" dirty="0">
                    <a:solidFill>
                      <a:srgbClr val="002060"/>
                    </a:solidFill>
                    <a:latin typeface="Corbel" panose="020B0503020204020204" pitchFamily="34" charset="0"/>
                  </a:rPr>
                  <a:t>Time difference to find the time sound travelled</a:t>
                </a:r>
              </a:p>
              <a:p>
                <a:pPr marL="0" indent="0">
                  <a:spcBef>
                    <a:spcPts val="0"/>
                  </a:spcBef>
                  <a:buNone/>
                </a:pPr>
                <a:r>
                  <a:rPr lang="en-AU" dirty="0">
                    <a:solidFill>
                      <a:srgbClr val="002060"/>
                    </a:solidFill>
                    <a:latin typeface="Corbel" panose="020B0503020204020204" pitchFamily="34" charset="0"/>
                  </a:rPr>
                  <a:t>t</a:t>
                </a:r>
                <a:r>
                  <a:rPr lang="en-AU" baseline="-25000" dirty="0">
                    <a:solidFill>
                      <a:srgbClr val="002060"/>
                    </a:solidFill>
                    <a:latin typeface="Corbel" panose="020B0503020204020204" pitchFamily="34" charset="0"/>
                  </a:rPr>
                  <a:t>(sound)</a:t>
                </a:r>
                <a:r>
                  <a:rPr lang="en-AU" dirty="0">
                    <a:solidFill>
                      <a:srgbClr val="002060"/>
                    </a:solidFill>
                    <a:latin typeface="Corbel" panose="020B0503020204020204" pitchFamily="34" charset="0"/>
                  </a:rPr>
                  <a:t> = 3.84 – 3.64 = 0.2 s</a:t>
                </a:r>
              </a:p>
              <a:p>
                <a:pPr marL="0" indent="0">
                  <a:spcBef>
                    <a:spcPts val="0"/>
                  </a:spcBef>
                  <a:buNone/>
                </a:pPr>
                <a:r>
                  <a:rPr lang="en-AU" dirty="0">
                    <a:solidFill>
                      <a:srgbClr val="002060"/>
                    </a:solidFill>
                    <a:latin typeface="Corbel" panose="020B0503020204020204" pitchFamily="34" charset="0"/>
                  </a:rPr>
                  <a:t>Sound travelled 65 m in 0.2 s</a:t>
                </a:r>
              </a:p>
              <a:p>
                <a:pPr marL="0" indent="0">
                  <a:spcBef>
                    <a:spcPts val="0"/>
                  </a:spcBef>
                  <a:buNone/>
                </a:pPr>
                <a:r>
                  <a:rPr lang="en-AU" dirty="0">
                    <a:solidFill>
                      <a:srgbClr val="002060"/>
                    </a:solidFill>
                    <a:latin typeface="Corbel" panose="020B0503020204020204" pitchFamily="34" charset="0"/>
                  </a:rPr>
                  <a:t>v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𝑠</m:t>
                        </m:r>
                      </m:num>
                      <m:den>
                        <m:r>
                          <a:rPr lang="en-AU" b="0" i="1" smtClean="0">
                            <a:solidFill>
                              <a:srgbClr val="002060"/>
                            </a:solidFill>
                            <a:latin typeface="Cambria Math" panose="02040503050406030204" pitchFamily="18" charset="0"/>
                          </a:rPr>
                          <m:t>𝑡</m:t>
                        </m:r>
                      </m:den>
                    </m:f>
                  </m:oMath>
                </a14:m>
                <a:r>
                  <a:rPr lang="en-AU" dirty="0">
                    <a:solidFill>
                      <a:srgbClr val="002060"/>
                    </a:solidFill>
                    <a:latin typeface="Corbel" panose="020B0503020204020204" pitchFamily="34" charset="0"/>
                  </a:rPr>
                  <a:t>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65</m:t>
                        </m:r>
                      </m:num>
                      <m:den>
                        <m:r>
                          <a:rPr lang="en-AU" b="0" i="1" smtClean="0">
                            <a:solidFill>
                              <a:srgbClr val="002060"/>
                            </a:solidFill>
                            <a:latin typeface="Cambria Math" panose="02040503050406030204" pitchFamily="18" charset="0"/>
                          </a:rPr>
                          <m:t>0.2</m:t>
                        </m:r>
                      </m:den>
                    </m:f>
                  </m:oMath>
                </a14:m>
                <a:r>
                  <a:rPr lang="en-AU" dirty="0">
                    <a:solidFill>
                      <a:srgbClr val="002060"/>
                    </a:solidFill>
                    <a:latin typeface="Corbel" panose="020B0503020204020204" pitchFamily="34" charset="0"/>
                  </a:rPr>
                  <a:t> = 325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07504" y="1340768"/>
                <a:ext cx="8928992" cy="5472608"/>
              </a:xfrm>
              <a:prstGeom prst="rect">
                <a:avLst/>
              </a:prstGeom>
              <a:blipFill rotWithShape="0">
                <a:blip r:embed="rId2"/>
                <a:stretch>
                  <a:fillRect l="-1434" t="-1114" b="-223"/>
                </a:stretch>
              </a:blipFill>
            </p:spPr>
            <p:txBody>
              <a:bodyPr/>
              <a:lstStyle/>
              <a:p>
                <a:r>
                  <a:rPr lang="en-AU">
                    <a:noFill/>
                  </a:rPr>
                  <a:t> </a:t>
                </a:r>
              </a:p>
            </p:txBody>
          </p:sp>
        </mc:Fallback>
      </mc:AlternateContent>
    </p:spTree>
    <p:extLst>
      <p:ext uri="{BB962C8B-B14F-4D97-AF65-F5344CB8AC3E}">
        <p14:creationId xmlns:p14="http://schemas.microsoft.com/office/powerpoint/2010/main" val="51200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Transverse Mechanical Wave</a:t>
            </a:r>
          </a:p>
        </p:txBody>
      </p:sp>
      <p:sp>
        <p:nvSpPr>
          <p:cNvPr id="3" name="Content Placeholder 2"/>
          <p:cNvSpPr>
            <a:spLocks noGrp="1"/>
          </p:cNvSpPr>
          <p:nvPr>
            <p:ph sz="quarter" idx="1"/>
          </p:nvPr>
        </p:nvSpPr>
        <p:spPr>
          <a:solidFill>
            <a:schemeClr val="tx1">
              <a:alpha val="60000"/>
            </a:schemeClr>
          </a:solidFill>
        </p:spPr>
        <p:txBody>
          <a:bodyPr>
            <a:noAutofit/>
          </a:bodyPr>
          <a:lstStyle/>
          <a:p>
            <a:pPr>
              <a:buClr>
                <a:srgbClr val="7030A0"/>
              </a:buClr>
            </a:pPr>
            <a:r>
              <a:rPr lang="en-AU" sz="3200" dirty="0">
                <a:solidFill>
                  <a:srgbClr val="002060"/>
                </a:solidFill>
                <a:latin typeface="Corbel" panose="020B0503020204020204" pitchFamily="34" charset="0"/>
              </a:rPr>
              <a:t>Where particles vibrate in a direction </a:t>
            </a:r>
            <a:r>
              <a:rPr lang="en-AU" sz="3200" u="sng" dirty="0">
                <a:solidFill>
                  <a:srgbClr val="002060"/>
                </a:solidFill>
                <a:latin typeface="Corbel" panose="020B0503020204020204" pitchFamily="34" charset="0"/>
              </a:rPr>
              <a:t>perpendicular</a:t>
            </a:r>
            <a:r>
              <a:rPr lang="en-AU" sz="3200" dirty="0">
                <a:solidFill>
                  <a:srgbClr val="002060"/>
                </a:solidFill>
                <a:latin typeface="Corbel" panose="020B0503020204020204" pitchFamily="34" charset="0"/>
              </a:rPr>
              <a:t> to that of the energy flow.</a:t>
            </a:r>
          </a:p>
          <a:p>
            <a:pPr>
              <a:buClr>
                <a:srgbClr val="7030A0"/>
              </a:buClr>
            </a:pPr>
            <a:endParaRPr lang="en-AU" sz="3200" dirty="0">
              <a:solidFill>
                <a:srgbClr val="002060"/>
              </a:solidFill>
              <a:latin typeface="Corbel" panose="020B0503020204020204" pitchFamily="34" charset="0"/>
            </a:endParaRPr>
          </a:p>
          <a:p>
            <a:pPr>
              <a:buClr>
                <a:srgbClr val="7030A0"/>
              </a:buClr>
            </a:pPr>
            <a:endParaRPr lang="en-AU" sz="3200" dirty="0">
              <a:solidFill>
                <a:srgbClr val="002060"/>
              </a:solidFill>
              <a:latin typeface="Corbel" panose="020B0503020204020204" pitchFamily="34" charset="0"/>
            </a:endParaRPr>
          </a:p>
          <a:p>
            <a:pPr>
              <a:buClr>
                <a:srgbClr val="7030A0"/>
              </a:buClr>
            </a:pPr>
            <a:endParaRPr lang="en-AU" sz="3200" dirty="0">
              <a:solidFill>
                <a:srgbClr val="002060"/>
              </a:solidFill>
              <a:latin typeface="Corbel" panose="020B0503020204020204" pitchFamily="34" charset="0"/>
            </a:endParaRPr>
          </a:p>
          <a:p>
            <a:pPr marL="0" indent="0">
              <a:buClr>
                <a:srgbClr val="7030A0"/>
              </a:buClr>
              <a:buNone/>
            </a:pPr>
            <a:endParaRPr lang="en-AU" sz="3200" dirty="0">
              <a:solidFill>
                <a:srgbClr val="002060"/>
              </a:solidFill>
              <a:latin typeface="Corbel" panose="020B0503020204020204" pitchFamily="34" charset="0"/>
            </a:endParaRPr>
          </a:p>
          <a:p>
            <a:pPr>
              <a:buClr>
                <a:srgbClr val="7030A0"/>
              </a:buClr>
            </a:pPr>
            <a:r>
              <a:rPr lang="en-AU" sz="3200" dirty="0">
                <a:solidFill>
                  <a:srgbClr val="002060"/>
                </a:solidFill>
                <a:latin typeface="Corbel" panose="020B0503020204020204" pitchFamily="34" charset="0"/>
              </a:rPr>
              <a:t>Examples: Electromagnetic (Light, Radio) waves and Water waves.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636912"/>
            <a:ext cx="7791772" cy="2286016"/>
          </a:xfrm>
          <a:prstGeom prst="rect">
            <a:avLst/>
          </a:prstGeom>
        </p:spPr>
      </p:pic>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0455" y="5517232"/>
            <a:ext cx="3313509" cy="1863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075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Transverse Mechanical Wave</a:t>
            </a:r>
          </a:p>
        </p:txBody>
      </p:sp>
      <p:sp>
        <p:nvSpPr>
          <p:cNvPr id="3" name="Content Placeholder 2"/>
          <p:cNvSpPr>
            <a:spLocks noGrp="1"/>
          </p:cNvSpPr>
          <p:nvPr>
            <p:ph sz="quarter" idx="1"/>
          </p:nvPr>
        </p:nvSpPr>
        <p:spPr>
          <a:xfrm>
            <a:off x="683568" y="1524000"/>
            <a:ext cx="7704856" cy="1112912"/>
          </a:xfrm>
          <a:solidFill>
            <a:schemeClr val="tx1">
              <a:alpha val="60000"/>
            </a:schemeClr>
          </a:solidFill>
        </p:spPr>
        <p:txBody>
          <a:bodyPr>
            <a:normAutofit/>
          </a:bodyPr>
          <a:lstStyle/>
          <a:p>
            <a:pPr marL="627063" indent="0">
              <a:buNone/>
            </a:pPr>
            <a:r>
              <a:rPr lang="en-AU" sz="3200" dirty="0">
                <a:solidFill>
                  <a:srgbClr val="002060"/>
                </a:solidFill>
                <a:latin typeface="Corbel" panose="020B0503020204020204" pitchFamily="34" charset="0"/>
              </a:rPr>
              <a:t>The trough and crests are locations of maximum displacement.</a:t>
            </a: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4049" y="2642639"/>
            <a:ext cx="7126343" cy="389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065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Longitudinal Mechanical Wave</a:t>
            </a:r>
          </a:p>
        </p:txBody>
      </p:sp>
      <p:sp>
        <p:nvSpPr>
          <p:cNvPr id="3" name="Content Placeholder 2"/>
          <p:cNvSpPr>
            <a:spLocks noGrp="1"/>
          </p:cNvSpPr>
          <p:nvPr>
            <p:ph sz="quarter" idx="1"/>
          </p:nvPr>
        </p:nvSpPr>
        <p:spPr>
          <a:solidFill>
            <a:schemeClr val="tx1">
              <a:alpha val="60000"/>
            </a:schemeClr>
          </a:solidFill>
        </p:spPr>
        <p:txBody>
          <a:bodyPr>
            <a:normAutofit/>
          </a:bodyPr>
          <a:lstStyle/>
          <a:p>
            <a:pPr>
              <a:buClr>
                <a:srgbClr val="7030A0"/>
              </a:buClr>
            </a:pPr>
            <a:r>
              <a:rPr lang="en-AU" sz="3200" dirty="0">
                <a:solidFill>
                  <a:srgbClr val="002060"/>
                </a:solidFill>
                <a:latin typeface="Corbel" panose="020B0503020204020204" pitchFamily="34" charset="0"/>
              </a:rPr>
              <a:t>Where particles vibrate in a direction </a:t>
            </a:r>
            <a:r>
              <a:rPr lang="en-AU" sz="3200" u="sng" dirty="0">
                <a:solidFill>
                  <a:srgbClr val="002060"/>
                </a:solidFill>
                <a:latin typeface="Corbel" panose="020B0503020204020204" pitchFamily="34" charset="0"/>
              </a:rPr>
              <a:t>parallel</a:t>
            </a:r>
            <a:r>
              <a:rPr lang="en-AU" sz="3200" dirty="0">
                <a:solidFill>
                  <a:srgbClr val="002060"/>
                </a:solidFill>
                <a:latin typeface="Corbel" panose="020B0503020204020204" pitchFamily="34" charset="0"/>
              </a:rPr>
              <a:t> to that of the energy flow.</a:t>
            </a:r>
          </a:p>
          <a:p>
            <a:pPr>
              <a:buClr>
                <a:srgbClr val="7030A0"/>
              </a:buClr>
            </a:pPr>
            <a:endParaRPr lang="en-AU" sz="3200" dirty="0">
              <a:solidFill>
                <a:srgbClr val="002060"/>
              </a:solidFill>
              <a:latin typeface="Corbel" panose="020B0503020204020204" pitchFamily="34" charset="0"/>
            </a:endParaRPr>
          </a:p>
          <a:p>
            <a:pPr>
              <a:buClr>
                <a:srgbClr val="7030A0"/>
              </a:buClr>
            </a:pPr>
            <a:endParaRPr lang="en-AU" sz="3200" dirty="0">
              <a:solidFill>
                <a:srgbClr val="002060"/>
              </a:solidFill>
              <a:latin typeface="Corbel" panose="020B0503020204020204" pitchFamily="34" charset="0"/>
            </a:endParaRPr>
          </a:p>
          <a:p>
            <a:pPr>
              <a:buClr>
                <a:srgbClr val="7030A0"/>
              </a:buClr>
            </a:pPr>
            <a:endParaRPr lang="en-AU" sz="3200" dirty="0">
              <a:solidFill>
                <a:srgbClr val="002060"/>
              </a:solidFill>
              <a:latin typeface="Corbel" panose="020B0503020204020204" pitchFamily="34" charset="0"/>
            </a:endParaRPr>
          </a:p>
          <a:p>
            <a:pPr marL="0" indent="0">
              <a:buClr>
                <a:srgbClr val="7030A0"/>
              </a:buClr>
              <a:buNone/>
            </a:pPr>
            <a:endParaRPr lang="en-AU" sz="3200" dirty="0">
              <a:solidFill>
                <a:srgbClr val="002060"/>
              </a:solidFill>
              <a:latin typeface="Corbel" panose="020B0503020204020204" pitchFamily="34" charset="0"/>
            </a:endParaRPr>
          </a:p>
          <a:p>
            <a:pPr>
              <a:buClr>
                <a:srgbClr val="7030A0"/>
              </a:buClr>
            </a:pPr>
            <a:r>
              <a:rPr lang="en-AU" sz="3200" dirty="0">
                <a:solidFill>
                  <a:srgbClr val="002060"/>
                </a:solidFill>
                <a:latin typeface="Corbel" panose="020B0503020204020204" pitchFamily="34" charset="0"/>
              </a:rPr>
              <a:t>Examples: Sound waves</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7293" y="5447749"/>
            <a:ext cx="3992064" cy="140772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2624842"/>
            <a:ext cx="7791770" cy="2017237"/>
          </a:xfrm>
          <a:prstGeom prst="rect">
            <a:avLst/>
          </a:prstGeom>
        </p:spPr>
      </p:pic>
    </p:spTree>
    <p:extLst>
      <p:ext uri="{BB962C8B-B14F-4D97-AF65-F5344CB8AC3E}">
        <p14:creationId xmlns:p14="http://schemas.microsoft.com/office/powerpoint/2010/main" val="371751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Longitudinal Mechanical Wave</a:t>
            </a:r>
          </a:p>
        </p:txBody>
      </p:sp>
      <p:sp>
        <p:nvSpPr>
          <p:cNvPr id="3" name="Content Placeholder 2"/>
          <p:cNvSpPr>
            <a:spLocks noGrp="1"/>
          </p:cNvSpPr>
          <p:nvPr>
            <p:ph sz="quarter" idx="1"/>
          </p:nvPr>
        </p:nvSpPr>
        <p:spPr>
          <a:xfrm>
            <a:off x="683568" y="1524000"/>
            <a:ext cx="7920880" cy="1040902"/>
          </a:xfrm>
          <a:solidFill>
            <a:schemeClr val="tx1">
              <a:alpha val="60000"/>
            </a:schemeClr>
          </a:solidFill>
        </p:spPr>
        <p:txBody>
          <a:bodyPr>
            <a:normAutofit lnSpcReduction="10000"/>
          </a:bodyPr>
          <a:lstStyle/>
          <a:p>
            <a:pPr marL="541338" indent="0">
              <a:buNone/>
            </a:pPr>
            <a:r>
              <a:rPr lang="en-AU" sz="3200" dirty="0">
                <a:solidFill>
                  <a:srgbClr val="002060"/>
                </a:solidFill>
                <a:latin typeface="Corbel" panose="020B0503020204020204" pitchFamily="34" charset="0"/>
              </a:rPr>
              <a:t>The rarefaction and compression points               are locations of maximum pressure.</a:t>
            </a: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p:txBody>
      </p:sp>
      <p:pic>
        <p:nvPicPr>
          <p:cNvPr id="276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3568" y="2572240"/>
            <a:ext cx="7920880" cy="4125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02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Longitudinal Mechanical Wave</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345" y="1412777"/>
            <a:ext cx="7535271" cy="2664296"/>
          </a:xfrm>
          <a:prstGeom prst="rect">
            <a:avLst/>
          </a:prstGeom>
          <a:solidFill>
            <a:schemeClr val="tx1"/>
          </a:solidFill>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345" y="4149080"/>
            <a:ext cx="7535271"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190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8926"/>
            <a:ext cx="8928992" cy="1143000"/>
          </a:xfrm>
        </p:spPr>
        <p:txBody>
          <a:bodyPr>
            <a:noAutofit/>
          </a:bodyPr>
          <a:lstStyle/>
          <a:p>
            <a:r>
              <a:rPr lang="en-AU" sz="4800" b="1" dirty="0">
                <a:latin typeface="Corbel" panose="020B0503020204020204" pitchFamily="34" charset="0"/>
              </a:rPr>
              <a:t>Transverse &amp; Longitudinal Waves</a:t>
            </a:r>
          </a:p>
        </p:txBody>
      </p:sp>
      <p:pic>
        <p:nvPicPr>
          <p:cNvPr id="4" name="Transverse and Longitudinal Wav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285" y="1268760"/>
            <a:ext cx="7346115" cy="5509586"/>
          </a:xfrm>
          <a:prstGeom prst="rect">
            <a:avLst/>
          </a:prstGeom>
        </p:spPr>
      </p:pic>
    </p:spTree>
    <p:extLst>
      <p:ext uri="{BB962C8B-B14F-4D97-AF65-F5344CB8AC3E}">
        <p14:creationId xmlns:p14="http://schemas.microsoft.com/office/powerpoint/2010/main" val="2562143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19572" y="2564904"/>
            <a:ext cx="7704855"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the principles behind wave energy better explains the fundamentals of light and sound</a:t>
            </a:r>
          </a:p>
        </p:txBody>
      </p:sp>
    </p:spTree>
    <p:extLst>
      <p:ext uri="{BB962C8B-B14F-4D97-AF65-F5344CB8AC3E}">
        <p14:creationId xmlns:p14="http://schemas.microsoft.com/office/powerpoint/2010/main" val="365504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1844824"/>
            <a:ext cx="7344816" cy="483209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Mechanical wave</a:t>
            </a:r>
          </a:p>
          <a:p>
            <a:r>
              <a:rPr lang="en-AU" sz="2800" dirty="0">
                <a:solidFill>
                  <a:schemeClr val="tx2"/>
                </a:solidFill>
                <a:latin typeface="Arial" pitchFamily="34" charset="0"/>
                <a:cs typeface="Arial" pitchFamily="34" charset="0"/>
              </a:rPr>
              <a:t>Non-mechanical wave</a:t>
            </a:r>
          </a:p>
          <a:p>
            <a:r>
              <a:rPr lang="en-AU" sz="2800" dirty="0">
                <a:solidFill>
                  <a:schemeClr val="tx2"/>
                </a:solidFill>
                <a:latin typeface="Arial" pitchFamily="34" charset="0"/>
                <a:cs typeface="Arial" pitchFamily="34" charset="0"/>
              </a:rPr>
              <a:t>Transverse</a:t>
            </a:r>
          </a:p>
          <a:p>
            <a:r>
              <a:rPr lang="en-AU" sz="2800" dirty="0">
                <a:solidFill>
                  <a:schemeClr val="tx2"/>
                </a:solidFill>
                <a:latin typeface="Arial" pitchFamily="34" charset="0"/>
                <a:cs typeface="Arial" pitchFamily="34" charset="0"/>
              </a:rPr>
              <a:t>Longitudinal</a:t>
            </a:r>
          </a:p>
          <a:p>
            <a:r>
              <a:rPr lang="en-AU" sz="2800" dirty="0">
                <a:solidFill>
                  <a:schemeClr val="tx2"/>
                </a:solidFill>
                <a:latin typeface="Arial" pitchFamily="34" charset="0"/>
                <a:cs typeface="Arial" pitchFamily="34" charset="0"/>
              </a:rPr>
              <a:t>Pulse wave</a:t>
            </a:r>
          </a:p>
          <a:p>
            <a:r>
              <a:rPr lang="en-AU" sz="2800" dirty="0">
                <a:solidFill>
                  <a:schemeClr val="tx2"/>
                </a:solidFill>
                <a:latin typeface="Arial" pitchFamily="34" charset="0"/>
                <a:cs typeface="Arial" pitchFamily="34" charset="0"/>
              </a:rPr>
              <a:t>Continuous wave</a:t>
            </a:r>
          </a:p>
          <a:p>
            <a:r>
              <a:rPr lang="en-AU" sz="2800" dirty="0">
                <a:solidFill>
                  <a:schemeClr val="tx2"/>
                </a:solidFill>
                <a:latin typeface="Arial" pitchFamily="34" charset="0"/>
                <a:cs typeface="Arial" pitchFamily="34" charset="0"/>
              </a:rPr>
              <a:t>Amplitude</a:t>
            </a:r>
          </a:p>
          <a:p>
            <a:r>
              <a:rPr lang="en-AU" sz="2800" dirty="0">
                <a:solidFill>
                  <a:schemeClr val="tx2"/>
                </a:solidFill>
                <a:latin typeface="Arial" pitchFamily="34" charset="0"/>
                <a:cs typeface="Arial" pitchFamily="34" charset="0"/>
              </a:rPr>
              <a:t>Frequency</a:t>
            </a:r>
          </a:p>
          <a:p>
            <a:r>
              <a:rPr lang="en-AU" sz="2800" dirty="0">
                <a:solidFill>
                  <a:schemeClr val="tx2"/>
                </a:solidFill>
                <a:latin typeface="Arial" pitchFamily="34" charset="0"/>
                <a:cs typeface="Arial" pitchFamily="34" charset="0"/>
              </a:rPr>
              <a:t>Period</a:t>
            </a:r>
          </a:p>
          <a:p>
            <a:r>
              <a:rPr lang="en-AU" sz="2800" dirty="0">
                <a:solidFill>
                  <a:schemeClr val="tx2"/>
                </a:solidFill>
                <a:latin typeface="Arial" pitchFamily="34" charset="0"/>
                <a:cs typeface="Arial" pitchFamily="34" charset="0"/>
              </a:rPr>
              <a:t>Speed </a:t>
            </a:r>
          </a:p>
          <a:p>
            <a:r>
              <a:rPr lang="en-AU" sz="2800" dirty="0">
                <a:solidFill>
                  <a:schemeClr val="tx2"/>
                </a:solidFill>
                <a:latin typeface="Arial" pitchFamily="34" charset="0"/>
                <a:cs typeface="Arial" pitchFamily="34" charset="0"/>
              </a:rPr>
              <a:t>Wavelength</a:t>
            </a:r>
          </a:p>
        </p:txBody>
      </p:sp>
    </p:spTree>
    <p:extLst>
      <p:ext uri="{BB962C8B-B14F-4D97-AF65-F5344CB8AC3E}">
        <p14:creationId xmlns:p14="http://schemas.microsoft.com/office/powerpoint/2010/main" val="76805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10.1 Pages 312-318</a:t>
            </a:r>
          </a:p>
          <a:p>
            <a:r>
              <a:rPr lang="en-AU" sz="2800" dirty="0">
                <a:solidFill>
                  <a:srgbClr val="002060"/>
                </a:solidFill>
              </a:rPr>
              <a:t>2 lessons</a:t>
            </a:r>
          </a:p>
        </p:txBody>
      </p:sp>
      <p:sp>
        <p:nvSpPr>
          <p:cNvPr id="2" name="Title 1"/>
          <p:cNvSpPr>
            <a:spLocks noGrp="1"/>
          </p:cNvSpPr>
          <p:nvPr>
            <p:ph type="ctrTitle"/>
          </p:nvPr>
        </p:nvSpPr>
        <p:spPr>
          <a:xfrm>
            <a:off x="457200" y="908720"/>
            <a:ext cx="8305800" cy="1453480"/>
          </a:xfrm>
        </p:spPr>
        <p:txBody>
          <a:bodyPr/>
          <a:lstStyle/>
          <a:p>
            <a:r>
              <a:rPr lang="en-AU" sz="6000" dirty="0"/>
              <a:t>Wave Properties</a:t>
            </a:r>
            <a:endParaRPr lang="en-AU"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10.1 -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10.2, page 319-321 and answer </a:t>
            </a:r>
          </a:p>
          <a:p>
            <a:pPr marL="0" indent="0">
              <a:spcAft>
                <a:spcPts val="1200"/>
              </a:spcAft>
              <a:buNone/>
            </a:pPr>
            <a:r>
              <a:rPr lang="en-AU" sz="2800" dirty="0">
                <a:solidFill>
                  <a:schemeClr val="tx2"/>
                </a:solidFill>
                <a:latin typeface="Arial" pitchFamily="34" charset="0"/>
                <a:cs typeface="Arial" pitchFamily="34" charset="0"/>
              </a:rPr>
              <a:t>	Q1 Set 10.2</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2531268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4089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10.2 Pages 319-321</a:t>
            </a:r>
          </a:p>
        </p:txBody>
      </p:sp>
      <p:sp>
        <p:nvSpPr>
          <p:cNvPr id="2" name="Title 1"/>
          <p:cNvSpPr>
            <a:spLocks noGrp="1"/>
          </p:cNvSpPr>
          <p:nvPr>
            <p:ph type="ctrTitle"/>
          </p:nvPr>
        </p:nvSpPr>
        <p:spPr>
          <a:xfrm>
            <a:off x="457200" y="908720"/>
            <a:ext cx="8305800" cy="1453480"/>
          </a:xfrm>
        </p:spPr>
        <p:txBody>
          <a:bodyPr/>
          <a:lstStyle/>
          <a:p>
            <a:r>
              <a:rPr lang="en-AU" sz="6000" dirty="0"/>
              <a:t>Sound Waves</a:t>
            </a:r>
            <a:endParaRPr lang="en-AU" dirty="0"/>
          </a:p>
        </p:txBody>
      </p:sp>
    </p:spTree>
    <p:extLst>
      <p:ext uri="{BB962C8B-B14F-4D97-AF65-F5344CB8AC3E}">
        <p14:creationId xmlns:p14="http://schemas.microsoft.com/office/powerpoint/2010/main" val="2270091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Terminology</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251520" y="1524000"/>
                <a:ext cx="8712968" cy="5001344"/>
              </a:xfrm>
              <a:solidFill>
                <a:schemeClr val="tx1">
                  <a:alpha val="60000"/>
                </a:schemeClr>
              </a:solidFill>
            </p:spPr>
            <p:txBody>
              <a:bodyPr>
                <a:normAutofit/>
              </a:bodyPr>
              <a:lstStyle/>
              <a:p>
                <a:pPr>
                  <a:buClr>
                    <a:srgbClr val="7030A0"/>
                  </a:buClr>
                </a:pPr>
                <a:r>
                  <a:rPr lang="en-AU" sz="3000" dirty="0">
                    <a:solidFill>
                      <a:srgbClr val="002060"/>
                    </a:solidFill>
                    <a:latin typeface="Corbel" panose="020B0503020204020204" pitchFamily="34" charset="0"/>
                  </a:rPr>
                  <a:t>Amplitude (x): maximum displacement of the vibrating particles from their undisturbed position.</a:t>
                </a:r>
              </a:p>
              <a:p>
                <a:pPr>
                  <a:buClr>
                    <a:srgbClr val="7030A0"/>
                  </a:buClr>
                </a:pPr>
                <a:r>
                  <a:rPr lang="en-AU" sz="3000" dirty="0">
                    <a:solidFill>
                      <a:srgbClr val="002060"/>
                    </a:solidFill>
                    <a:latin typeface="Corbel" panose="020B0503020204020204" pitchFamily="34" charset="0"/>
                  </a:rPr>
                  <a:t>Echo: reflection of a sound wave.</a:t>
                </a:r>
              </a:p>
              <a:p>
                <a:pPr>
                  <a:buClr>
                    <a:srgbClr val="7030A0"/>
                  </a:buClr>
                </a:pPr>
                <a:r>
                  <a:rPr lang="en-AU" sz="3000" dirty="0">
                    <a:solidFill>
                      <a:srgbClr val="002060"/>
                    </a:solidFill>
                    <a:latin typeface="Corbel" panose="020B0503020204020204" pitchFamily="34" charset="0"/>
                  </a:rPr>
                  <a:t>Period (T): time required for one complete vibration of a particle in a wave motion. Period is measured in seconds (s).</a:t>
                </a:r>
              </a:p>
              <a:p>
                <a:pPr>
                  <a:buClr>
                    <a:srgbClr val="7030A0"/>
                  </a:buClr>
                </a:pPr>
                <a:r>
                  <a:rPr lang="en-AU" sz="3000" dirty="0">
                    <a:solidFill>
                      <a:srgbClr val="002060"/>
                    </a:solidFill>
                    <a:latin typeface="Corbel" panose="020B0503020204020204" pitchFamily="34" charset="0"/>
                  </a:rPr>
                  <a:t>Frequency (f): the number of vibrations (or waves) per second. Frequency is measured in Hertz (Hz).</a:t>
                </a:r>
              </a:p>
              <a:p>
                <a:pPr marL="1433513" indent="0">
                  <a:buClr>
                    <a:srgbClr val="7030A0"/>
                  </a:buClr>
                  <a:buNone/>
                </a:pPr>
                <a:r>
                  <a:rPr lang="en-AU" sz="3000" dirty="0">
                    <a:solidFill>
                      <a:srgbClr val="002060"/>
                    </a:solidFill>
                    <a:latin typeface="Corbel" panose="020B0503020204020204" pitchFamily="34" charset="0"/>
                  </a:rPr>
                  <a:t>	</a:t>
                </a:r>
                <a:r>
                  <a:rPr lang="en-AU" sz="3200" b="1" dirty="0">
                    <a:solidFill>
                      <a:srgbClr val="002060"/>
                    </a:solidFill>
                    <a:latin typeface="Corbel" panose="020B0503020204020204" pitchFamily="34" charset="0"/>
                  </a:rPr>
                  <a:t>T = </a:t>
                </a:r>
                <a14:m>
                  <m:oMath xmlns:m="http://schemas.openxmlformats.org/officeDocument/2006/math">
                    <m:f>
                      <m:fPr>
                        <m:ctrlPr>
                          <a:rPr lang="en-AU" sz="3200" b="1" i="1" smtClean="0">
                            <a:solidFill>
                              <a:srgbClr val="002060"/>
                            </a:solidFill>
                            <a:latin typeface="Cambria Math" panose="02040503050406030204" pitchFamily="18" charset="0"/>
                          </a:rPr>
                        </m:ctrlPr>
                      </m:fPr>
                      <m:num>
                        <m:r>
                          <a:rPr lang="en-AU" sz="3200" b="1" i="0" smtClean="0">
                            <a:solidFill>
                              <a:srgbClr val="002060"/>
                            </a:solidFill>
                            <a:latin typeface="Cambria Math"/>
                          </a:rPr>
                          <m:t>𝟏</m:t>
                        </m:r>
                      </m:num>
                      <m:den>
                        <m:r>
                          <a:rPr lang="en-AU" sz="3200" b="1" i="0" smtClean="0">
                            <a:solidFill>
                              <a:srgbClr val="002060"/>
                            </a:solidFill>
                            <a:latin typeface="Cambria Math"/>
                          </a:rPr>
                          <m:t>𝐟</m:t>
                        </m:r>
                      </m:den>
                    </m:f>
                  </m:oMath>
                </a14:m>
                <a:r>
                  <a:rPr lang="en-AU" sz="3200" b="1" dirty="0">
                    <a:solidFill>
                      <a:srgbClr val="002060"/>
                    </a:solidFill>
                    <a:latin typeface="Corbel" panose="020B0503020204020204" pitchFamily="34" charset="0"/>
                  </a:rPr>
                  <a:t>          or          f = </a:t>
                </a:r>
                <a14:m>
                  <m:oMath xmlns:m="http://schemas.openxmlformats.org/officeDocument/2006/math">
                    <m:f>
                      <m:fPr>
                        <m:ctrlPr>
                          <a:rPr lang="en-AU" sz="3200" b="1" i="1">
                            <a:solidFill>
                              <a:srgbClr val="002060"/>
                            </a:solidFill>
                            <a:latin typeface="Cambria Math" panose="02040503050406030204" pitchFamily="18" charset="0"/>
                          </a:rPr>
                        </m:ctrlPr>
                      </m:fPr>
                      <m:num>
                        <m:r>
                          <a:rPr lang="en-AU" sz="3200" b="1" i="0">
                            <a:solidFill>
                              <a:srgbClr val="002060"/>
                            </a:solidFill>
                            <a:latin typeface="Cambria Math"/>
                          </a:rPr>
                          <m:t>𝟏</m:t>
                        </m:r>
                      </m:num>
                      <m:den>
                        <m:r>
                          <a:rPr lang="en-AU" sz="3200" b="1" i="0" smtClean="0">
                            <a:solidFill>
                              <a:srgbClr val="002060"/>
                            </a:solidFill>
                            <a:latin typeface="Cambria Math"/>
                          </a:rPr>
                          <m:t>𝐓</m:t>
                        </m:r>
                      </m:den>
                    </m:f>
                  </m:oMath>
                </a14:m>
                <a:endParaRPr lang="en-AU" sz="3200" b="1" dirty="0">
                  <a:solidFill>
                    <a:srgbClr val="002060"/>
                  </a:solidFill>
                  <a:latin typeface="Corbel" panose="020B05030202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251520" y="1524000"/>
                <a:ext cx="8712968" cy="5001344"/>
              </a:xfrm>
              <a:blipFill rotWithShape="0">
                <a:blip r:embed="rId2"/>
                <a:stretch>
                  <a:fillRect l="-909" t="-1463" r="-839"/>
                </a:stretch>
              </a:blipFill>
            </p:spPr>
            <p:txBody>
              <a:bodyPr/>
              <a:lstStyle/>
              <a:p>
                <a:r>
                  <a:rPr lang="en-AU">
                    <a:noFill/>
                  </a:rPr>
                  <a:t> </a:t>
                </a:r>
              </a:p>
            </p:txBody>
          </p:sp>
        </mc:Fallback>
      </mc:AlternateContent>
    </p:spTree>
    <p:extLst>
      <p:ext uri="{BB962C8B-B14F-4D97-AF65-F5344CB8AC3E}">
        <p14:creationId xmlns:p14="http://schemas.microsoft.com/office/powerpoint/2010/main" val="421060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Terminology</a:t>
            </a:r>
          </a:p>
        </p:txBody>
      </p:sp>
      <p:sp>
        <p:nvSpPr>
          <p:cNvPr id="3" name="Content Placeholder 2"/>
          <p:cNvSpPr>
            <a:spLocks noGrp="1"/>
          </p:cNvSpPr>
          <p:nvPr>
            <p:ph sz="quarter" idx="1"/>
          </p:nvPr>
        </p:nvSpPr>
        <p:spPr>
          <a:xfrm>
            <a:off x="107504" y="1340768"/>
            <a:ext cx="8928992" cy="5328592"/>
          </a:xfrm>
          <a:solidFill>
            <a:schemeClr val="tx1">
              <a:alpha val="60000"/>
            </a:schemeClr>
          </a:solidFill>
        </p:spPr>
        <p:txBody>
          <a:bodyPr>
            <a:noAutofit/>
          </a:bodyPr>
          <a:lstStyle/>
          <a:p>
            <a:pPr>
              <a:buClr>
                <a:srgbClr val="7030A0"/>
              </a:buClr>
            </a:pPr>
            <a:r>
              <a:rPr lang="en-AU" sz="3000" dirty="0">
                <a:solidFill>
                  <a:srgbClr val="002060"/>
                </a:solidFill>
                <a:latin typeface="Corbel" panose="020B0503020204020204" pitchFamily="34" charset="0"/>
              </a:rPr>
              <a:t>Reverberation: multiple echoes of the same sound.</a:t>
            </a:r>
          </a:p>
          <a:p>
            <a:pPr>
              <a:buClr>
                <a:srgbClr val="7030A0"/>
              </a:buClr>
            </a:pPr>
            <a:r>
              <a:rPr lang="en-AU" sz="3000" dirty="0">
                <a:solidFill>
                  <a:srgbClr val="002060"/>
                </a:solidFill>
                <a:latin typeface="Corbel" panose="020B0503020204020204" pitchFamily="34" charset="0"/>
              </a:rPr>
              <a:t>Wavelength (</a:t>
            </a:r>
            <a:r>
              <a:rPr lang="el-GR" sz="3000" dirty="0">
                <a:solidFill>
                  <a:srgbClr val="002060"/>
                </a:solidFill>
                <a:latin typeface="Corbel" panose="020B0503020204020204" pitchFamily="34" charset="0"/>
              </a:rPr>
              <a:t>λ</a:t>
            </a:r>
            <a:r>
              <a:rPr lang="en-AU" sz="3000" dirty="0">
                <a:solidFill>
                  <a:srgbClr val="002060"/>
                </a:solidFill>
                <a:latin typeface="Corbel" panose="020B0503020204020204" pitchFamily="34" charset="0"/>
              </a:rPr>
              <a:t>): the distance between any two consecutive points in a wave which are in phase. Wavelength is measured in metres.</a:t>
            </a:r>
          </a:p>
          <a:p>
            <a:pPr>
              <a:buClr>
                <a:srgbClr val="7030A0"/>
              </a:buClr>
            </a:pPr>
            <a:r>
              <a:rPr lang="en-AU" sz="3000" dirty="0">
                <a:solidFill>
                  <a:srgbClr val="002060"/>
                </a:solidFill>
                <a:latin typeface="Corbel" panose="020B0503020204020204" pitchFamily="34" charset="0"/>
              </a:rPr>
              <a:t>Phase: the stage of vibration that a particle has reached in its cycle of motion.</a:t>
            </a:r>
          </a:p>
          <a:p>
            <a:pPr>
              <a:buClr>
                <a:srgbClr val="7030A0"/>
              </a:buClr>
            </a:pPr>
            <a:r>
              <a:rPr lang="en-AU" sz="3000" dirty="0">
                <a:solidFill>
                  <a:srgbClr val="002060"/>
                </a:solidFill>
                <a:latin typeface="Corbel" panose="020B0503020204020204" pitchFamily="34" charset="0"/>
              </a:rPr>
              <a:t>Pitch is what we hear change as frequency changes.</a:t>
            </a:r>
          </a:p>
          <a:p>
            <a:pPr>
              <a:buClr>
                <a:srgbClr val="7030A0"/>
              </a:buClr>
            </a:pPr>
            <a:r>
              <a:rPr lang="en-AU" sz="3000" dirty="0">
                <a:solidFill>
                  <a:srgbClr val="002060"/>
                </a:solidFill>
                <a:latin typeface="Corbel" panose="020B0503020204020204" pitchFamily="34" charset="0"/>
              </a:rPr>
              <a:t>Velocity (v): the speed with which a progressive wave travels through a medium. Velocity measures in m s</a:t>
            </a:r>
            <a:r>
              <a:rPr lang="en-AU" sz="3000" baseline="30000" dirty="0">
                <a:solidFill>
                  <a:srgbClr val="002060"/>
                </a:solidFill>
                <a:latin typeface="Corbel" panose="020B0503020204020204" pitchFamily="34" charset="0"/>
              </a:rPr>
              <a:t>-1</a:t>
            </a:r>
            <a:r>
              <a:rPr lang="en-AU" sz="3000" dirty="0">
                <a:solidFill>
                  <a:srgbClr val="002060"/>
                </a:solidFill>
                <a:latin typeface="Corbel" panose="020B0503020204020204" pitchFamily="34" charset="0"/>
              </a:rPr>
              <a:t>.</a:t>
            </a:r>
          </a:p>
          <a:p>
            <a:pPr marL="0" indent="0">
              <a:buClr>
                <a:srgbClr val="7030A0"/>
              </a:buClr>
              <a:buNone/>
            </a:pPr>
            <a:r>
              <a:rPr lang="en-AU" sz="3000" dirty="0">
                <a:solidFill>
                  <a:srgbClr val="002060"/>
                </a:solidFill>
                <a:latin typeface="Corbel" panose="020B0503020204020204" pitchFamily="34" charset="0"/>
              </a:rPr>
              <a:t>			    </a:t>
            </a:r>
            <a:r>
              <a:rPr lang="en-AU" sz="3200" b="1" dirty="0">
                <a:solidFill>
                  <a:srgbClr val="002060"/>
                </a:solidFill>
                <a:latin typeface="Corbel" panose="020B0503020204020204" pitchFamily="34" charset="0"/>
              </a:rPr>
              <a:t>v = f </a:t>
            </a:r>
            <a:r>
              <a:rPr lang="el-GR" sz="3200" b="1" dirty="0">
                <a:solidFill>
                  <a:srgbClr val="002060"/>
                </a:solidFill>
                <a:latin typeface="Corbel" panose="020B0503020204020204" pitchFamily="34" charset="0"/>
              </a:rPr>
              <a:t>λ</a:t>
            </a:r>
            <a:endParaRPr lang="en-AU" sz="3200" b="1" dirty="0">
              <a:solidFill>
                <a:srgbClr val="002060"/>
              </a:solidFill>
              <a:latin typeface="Corbel" panose="020B0503020204020204" pitchFamily="34" charset="0"/>
            </a:endParaRPr>
          </a:p>
        </p:txBody>
      </p:sp>
    </p:spTree>
    <p:extLst>
      <p:ext uri="{BB962C8B-B14F-4D97-AF65-F5344CB8AC3E}">
        <p14:creationId xmlns:p14="http://schemas.microsoft.com/office/powerpoint/2010/main" val="2237682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sz="4800" b="1" dirty="0">
                <a:latin typeface="Corbel" panose="020B0503020204020204" pitchFamily="34" charset="0"/>
              </a:rPr>
              <a:t>Speed of Sound (in substances)</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64581697"/>
              </p:ext>
            </p:extLst>
          </p:nvPr>
        </p:nvGraphicFramePr>
        <p:xfrm>
          <a:off x="179512" y="1268760"/>
          <a:ext cx="8784978" cy="5486400"/>
        </p:xfrm>
        <a:graphic>
          <a:graphicData uri="http://schemas.openxmlformats.org/drawingml/2006/table">
            <a:tbl>
              <a:tblPr firstRow="1" bandRow="1">
                <a:tableStyleId>{5C22544A-7EE6-4342-B048-85BDC9FD1C3A}</a:tableStyleId>
              </a:tblPr>
              <a:tblGrid>
                <a:gridCol w="3096345">
                  <a:extLst>
                    <a:ext uri="{9D8B030D-6E8A-4147-A177-3AD203B41FA5}">
                      <a16:colId xmlns:a16="http://schemas.microsoft.com/office/drawing/2014/main" val="20000"/>
                    </a:ext>
                  </a:extLst>
                </a:gridCol>
                <a:gridCol w="3240360">
                  <a:extLst>
                    <a:ext uri="{9D8B030D-6E8A-4147-A177-3AD203B41FA5}">
                      <a16:colId xmlns:a16="http://schemas.microsoft.com/office/drawing/2014/main" val="20001"/>
                    </a:ext>
                  </a:extLst>
                </a:gridCol>
                <a:gridCol w="2448273">
                  <a:extLst>
                    <a:ext uri="{9D8B030D-6E8A-4147-A177-3AD203B41FA5}">
                      <a16:colId xmlns:a16="http://schemas.microsoft.com/office/drawing/2014/main" val="20002"/>
                    </a:ext>
                  </a:extLst>
                </a:gridCol>
              </a:tblGrid>
              <a:tr h="370840">
                <a:tc>
                  <a:txBody>
                    <a:bodyPr/>
                    <a:lstStyle/>
                    <a:p>
                      <a:r>
                        <a:rPr lang="en-AU" sz="2400" dirty="0"/>
                        <a:t>Substance</a:t>
                      </a:r>
                    </a:p>
                  </a:txBody>
                  <a:tcPr/>
                </a:tc>
                <a:tc>
                  <a:txBody>
                    <a:bodyPr/>
                    <a:lstStyle/>
                    <a:p>
                      <a:r>
                        <a:rPr lang="en-AU" sz="2400" dirty="0"/>
                        <a:t>Conditions</a:t>
                      </a:r>
                    </a:p>
                  </a:txBody>
                  <a:tcPr/>
                </a:tc>
                <a:tc>
                  <a:txBody>
                    <a:bodyPr/>
                    <a:lstStyle/>
                    <a:p>
                      <a:r>
                        <a:rPr lang="en-AU" sz="2400" dirty="0"/>
                        <a:t>Speed</a:t>
                      </a:r>
                    </a:p>
                  </a:txBody>
                  <a:tcPr/>
                </a:tc>
                <a:extLst>
                  <a:ext uri="{0D108BD9-81ED-4DB2-BD59-A6C34878D82A}">
                    <a16:rowId xmlns:a16="http://schemas.microsoft.com/office/drawing/2014/main" val="10000"/>
                  </a:ext>
                </a:extLst>
              </a:tr>
              <a:tr h="370840">
                <a:tc>
                  <a:txBody>
                    <a:bodyPr/>
                    <a:lstStyle/>
                    <a:p>
                      <a:r>
                        <a:rPr lang="en-AU" sz="2400" dirty="0"/>
                        <a:t>Air</a:t>
                      </a:r>
                    </a:p>
                  </a:txBody>
                  <a:tcPr/>
                </a:tc>
                <a:tc>
                  <a:txBody>
                    <a:bodyPr/>
                    <a:lstStyle/>
                    <a:p>
                      <a:r>
                        <a:rPr lang="en-AU" sz="2400" dirty="0"/>
                        <a:t>Dry, 25 </a:t>
                      </a:r>
                      <a:r>
                        <a:rPr lang="en-AU" sz="2400" baseline="30000" dirty="0"/>
                        <a:t>o</a:t>
                      </a:r>
                      <a:r>
                        <a:rPr lang="en-AU" sz="2400" dirty="0"/>
                        <a:t>C, 101.3 </a:t>
                      </a:r>
                      <a:r>
                        <a:rPr lang="en-AU" sz="2400" dirty="0" err="1"/>
                        <a:t>kPa</a:t>
                      </a:r>
                      <a:endParaRPr lang="en-AU" sz="2400" dirty="0"/>
                    </a:p>
                  </a:txBody>
                  <a:tcPr/>
                </a:tc>
                <a:tc>
                  <a:txBody>
                    <a:bodyPr/>
                    <a:lstStyle/>
                    <a:p>
                      <a:r>
                        <a:rPr lang="en-AU" sz="2400" dirty="0"/>
                        <a:t>346 ms</a:t>
                      </a:r>
                      <a:r>
                        <a:rPr lang="en-AU" sz="2400" baseline="30000" dirty="0"/>
                        <a:t>-1</a:t>
                      </a:r>
                    </a:p>
                  </a:txBody>
                  <a:tcPr/>
                </a:tc>
                <a:extLst>
                  <a:ext uri="{0D108BD9-81ED-4DB2-BD59-A6C34878D82A}">
                    <a16:rowId xmlns:a16="http://schemas.microsoft.com/office/drawing/2014/main" val="10001"/>
                  </a:ext>
                </a:extLst>
              </a:tr>
              <a:tr h="370840">
                <a:tc>
                  <a:txBody>
                    <a:bodyPr/>
                    <a:lstStyle/>
                    <a:p>
                      <a:r>
                        <a:rPr lang="en-AU" sz="2400" dirty="0"/>
                        <a:t>Helium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t>25 </a:t>
                      </a:r>
                      <a:r>
                        <a:rPr lang="en-AU" sz="2400" baseline="30000" dirty="0"/>
                        <a:t>o</a:t>
                      </a:r>
                      <a:r>
                        <a:rPr lang="en-AU" sz="2400" dirty="0"/>
                        <a:t>C, 101.3 </a:t>
                      </a:r>
                      <a:r>
                        <a:rPr lang="en-AU" sz="2400" dirty="0" err="1"/>
                        <a:t>kPa</a:t>
                      </a:r>
                      <a:endParaRPr lang="en-AU" sz="2400" dirty="0"/>
                    </a:p>
                  </a:txBody>
                  <a:tcPr/>
                </a:tc>
                <a:tc>
                  <a:txBody>
                    <a:bodyPr/>
                    <a:lstStyle/>
                    <a:p>
                      <a:r>
                        <a:rPr lang="en-AU" sz="2400" dirty="0"/>
                        <a:t>985 ms</a:t>
                      </a:r>
                      <a:r>
                        <a:rPr lang="en-AU" sz="2400" baseline="30000" dirty="0"/>
                        <a:t>-1</a:t>
                      </a:r>
                      <a:endParaRPr lang="en-AU" sz="2400" dirty="0"/>
                    </a:p>
                  </a:txBody>
                  <a:tcPr/>
                </a:tc>
                <a:extLst>
                  <a:ext uri="{0D108BD9-81ED-4DB2-BD59-A6C34878D82A}">
                    <a16:rowId xmlns:a16="http://schemas.microsoft.com/office/drawing/2014/main" val="10002"/>
                  </a:ext>
                </a:extLst>
              </a:tr>
              <a:tr h="370840">
                <a:tc>
                  <a:txBody>
                    <a:bodyPr/>
                    <a:lstStyle/>
                    <a:p>
                      <a:r>
                        <a:rPr lang="en-AU" sz="2400" dirty="0"/>
                        <a:t>Oxygen</a:t>
                      </a:r>
                    </a:p>
                  </a:txBody>
                  <a:tcPr/>
                </a:tc>
                <a:tc>
                  <a:txBody>
                    <a:bodyPr/>
                    <a:lstStyle/>
                    <a:p>
                      <a:r>
                        <a:rPr lang="en-AU" sz="2400" dirty="0"/>
                        <a:t>25 </a:t>
                      </a:r>
                      <a:r>
                        <a:rPr lang="en-AU" sz="2400" baseline="30000" dirty="0"/>
                        <a:t>o</a:t>
                      </a:r>
                      <a:r>
                        <a:rPr lang="en-AU" sz="2400" dirty="0"/>
                        <a:t>C, 101.3 </a:t>
                      </a:r>
                      <a:r>
                        <a:rPr lang="en-AU" sz="2400" dirty="0" err="1"/>
                        <a:t>kPa</a:t>
                      </a:r>
                      <a:endParaRPr lang="en-AU" sz="2400" dirty="0"/>
                    </a:p>
                  </a:txBody>
                  <a:tcPr/>
                </a:tc>
                <a:tc>
                  <a:txBody>
                    <a:bodyPr/>
                    <a:lstStyle/>
                    <a:p>
                      <a:r>
                        <a:rPr lang="en-AU" sz="2400" dirty="0"/>
                        <a:t>330 ms</a:t>
                      </a:r>
                      <a:r>
                        <a:rPr lang="en-AU" sz="2400" baseline="30000" dirty="0"/>
                        <a:t>-1</a:t>
                      </a:r>
                      <a:endParaRPr lang="en-AU" sz="2400" dirty="0"/>
                    </a:p>
                  </a:txBody>
                  <a:tcPr/>
                </a:tc>
                <a:extLst>
                  <a:ext uri="{0D108BD9-81ED-4DB2-BD59-A6C34878D82A}">
                    <a16:rowId xmlns:a16="http://schemas.microsoft.com/office/drawing/2014/main" val="10003"/>
                  </a:ext>
                </a:extLst>
              </a:tr>
              <a:tr h="370840">
                <a:tc>
                  <a:txBody>
                    <a:bodyPr/>
                    <a:lstStyle/>
                    <a:p>
                      <a:r>
                        <a:rPr lang="en-AU" sz="2400" dirty="0"/>
                        <a:t>Glycerol</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1900 ms</a:t>
                      </a:r>
                      <a:r>
                        <a:rPr lang="en-AU" sz="2400" baseline="30000" dirty="0"/>
                        <a:t>-1</a:t>
                      </a:r>
                      <a:endParaRPr lang="en-AU" sz="2400" dirty="0"/>
                    </a:p>
                  </a:txBody>
                  <a:tcPr/>
                </a:tc>
                <a:extLst>
                  <a:ext uri="{0D108BD9-81ED-4DB2-BD59-A6C34878D82A}">
                    <a16:rowId xmlns:a16="http://schemas.microsoft.com/office/drawing/2014/main" val="10004"/>
                  </a:ext>
                </a:extLst>
              </a:tr>
              <a:tr h="370840">
                <a:tc>
                  <a:txBody>
                    <a:bodyPr/>
                    <a:lstStyle/>
                    <a:p>
                      <a:r>
                        <a:rPr lang="en-AU" sz="2400" dirty="0"/>
                        <a:t>Water (distilled)</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1500 ms</a:t>
                      </a:r>
                      <a:r>
                        <a:rPr lang="en-AU" sz="2400" baseline="30000" dirty="0"/>
                        <a:t>-1</a:t>
                      </a:r>
                      <a:endParaRPr lang="en-AU" sz="2400" dirty="0"/>
                    </a:p>
                  </a:txBody>
                  <a:tcPr/>
                </a:tc>
                <a:extLst>
                  <a:ext uri="{0D108BD9-81ED-4DB2-BD59-A6C34878D82A}">
                    <a16:rowId xmlns:a16="http://schemas.microsoft.com/office/drawing/2014/main" val="10005"/>
                  </a:ext>
                </a:extLst>
              </a:tr>
              <a:tr h="370840">
                <a:tc>
                  <a:txBody>
                    <a:bodyPr/>
                    <a:lstStyle/>
                    <a:p>
                      <a:r>
                        <a:rPr lang="en-AU" sz="2400" dirty="0"/>
                        <a:t>Water (sea)</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1530 ms</a:t>
                      </a:r>
                      <a:r>
                        <a:rPr lang="en-AU" sz="2400" baseline="30000" dirty="0"/>
                        <a:t>-1</a:t>
                      </a:r>
                      <a:endParaRPr lang="en-AU" sz="2400" dirty="0"/>
                    </a:p>
                  </a:txBody>
                  <a:tcPr/>
                </a:tc>
                <a:extLst>
                  <a:ext uri="{0D108BD9-81ED-4DB2-BD59-A6C34878D82A}">
                    <a16:rowId xmlns:a16="http://schemas.microsoft.com/office/drawing/2014/main" val="10006"/>
                  </a:ext>
                </a:extLst>
              </a:tr>
              <a:tr h="370840">
                <a:tc>
                  <a:txBody>
                    <a:bodyPr/>
                    <a:lstStyle/>
                    <a:p>
                      <a:r>
                        <a:rPr lang="en-AU" sz="2400" dirty="0"/>
                        <a:t>Cork (thin rod)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t>25 </a:t>
                      </a:r>
                      <a:r>
                        <a:rPr lang="en-AU" sz="2400" baseline="30000" dirty="0"/>
                        <a:t>o</a:t>
                      </a:r>
                      <a:r>
                        <a:rPr lang="en-AU" sz="2400" dirty="0"/>
                        <a:t>C</a:t>
                      </a:r>
                    </a:p>
                  </a:txBody>
                  <a:tcPr/>
                </a:tc>
                <a:tc>
                  <a:txBody>
                    <a:bodyPr/>
                    <a:lstStyle/>
                    <a:p>
                      <a:r>
                        <a:rPr lang="en-AU" sz="2400" dirty="0"/>
                        <a:t>500 ms</a:t>
                      </a:r>
                      <a:r>
                        <a:rPr lang="en-AU" sz="2400" baseline="30000" dirty="0"/>
                        <a:t>-1</a:t>
                      </a:r>
                      <a:endParaRPr lang="en-AU" sz="2400" dirty="0"/>
                    </a:p>
                  </a:txBody>
                  <a:tcPr/>
                </a:tc>
                <a:extLst>
                  <a:ext uri="{0D108BD9-81ED-4DB2-BD59-A6C34878D82A}">
                    <a16:rowId xmlns:a16="http://schemas.microsoft.com/office/drawing/2014/main" val="10007"/>
                  </a:ext>
                </a:extLst>
              </a:tr>
              <a:tr h="370840">
                <a:tc>
                  <a:txBody>
                    <a:bodyPr/>
                    <a:lstStyle/>
                    <a:p>
                      <a:r>
                        <a:rPr lang="en-AU" sz="2400" dirty="0"/>
                        <a:t>Glass (thin rod)</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4340 ms</a:t>
                      </a:r>
                      <a:r>
                        <a:rPr lang="en-AU" sz="2400" baseline="30000" dirty="0"/>
                        <a:t>-1</a:t>
                      </a:r>
                      <a:endParaRPr lang="en-AU" sz="2400" dirty="0"/>
                    </a:p>
                  </a:txBody>
                  <a:tcPr/>
                </a:tc>
                <a:extLst>
                  <a:ext uri="{0D108BD9-81ED-4DB2-BD59-A6C34878D82A}">
                    <a16:rowId xmlns:a16="http://schemas.microsoft.com/office/drawing/2014/main" val="10008"/>
                  </a:ext>
                </a:extLst>
              </a:tr>
              <a:tr h="370840">
                <a:tc>
                  <a:txBody>
                    <a:bodyPr/>
                    <a:lstStyle/>
                    <a:p>
                      <a:r>
                        <a:rPr lang="en-AU" sz="2400" dirty="0"/>
                        <a:t>Aluminium (thin rod)</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5000 ms</a:t>
                      </a:r>
                      <a:r>
                        <a:rPr lang="en-AU" sz="2400" baseline="30000" dirty="0"/>
                        <a:t>-1</a:t>
                      </a:r>
                      <a:endParaRPr lang="en-AU" sz="2400" dirty="0"/>
                    </a:p>
                  </a:txBody>
                  <a:tcPr/>
                </a:tc>
                <a:extLst>
                  <a:ext uri="{0D108BD9-81ED-4DB2-BD59-A6C34878D82A}">
                    <a16:rowId xmlns:a16="http://schemas.microsoft.com/office/drawing/2014/main" val="10009"/>
                  </a:ext>
                </a:extLst>
              </a:tr>
              <a:tr h="370840">
                <a:tc>
                  <a:txBody>
                    <a:bodyPr/>
                    <a:lstStyle/>
                    <a:p>
                      <a:r>
                        <a:rPr lang="en-AU" sz="2400" dirty="0"/>
                        <a:t>Lead (thin rod)</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1200 ms</a:t>
                      </a:r>
                      <a:r>
                        <a:rPr lang="en-AU" sz="2400" baseline="30000" dirty="0"/>
                        <a:t>-1</a:t>
                      </a:r>
                      <a:endParaRPr lang="en-AU" sz="2400" dirty="0"/>
                    </a:p>
                  </a:txBody>
                  <a:tcPr/>
                </a:tc>
                <a:extLst>
                  <a:ext uri="{0D108BD9-81ED-4DB2-BD59-A6C34878D82A}">
                    <a16:rowId xmlns:a16="http://schemas.microsoft.com/office/drawing/2014/main" val="10010"/>
                  </a:ext>
                </a:extLst>
              </a:tr>
              <a:tr h="370840">
                <a:tc>
                  <a:txBody>
                    <a:bodyPr/>
                    <a:lstStyle/>
                    <a:p>
                      <a:r>
                        <a:rPr lang="en-AU" sz="2400" dirty="0"/>
                        <a:t>Soft Iron (thin rod)</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5200 ms</a:t>
                      </a:r>
                      <a:r>
                        <a:rPr lang="en-AU" sz="2400" baseline="30000" dirty="0"/>
                        <a:t>-1</a:t>
                      </a:r>
                      <a:endParaRPr lang="en-AU" sz="240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812551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sz="4800" b="1" dirty="0">
                <a:latin typeface="Corbel" panose="020B0503020204020204" pitchFamily="34" charset="0"/>
              </a:rPr>
              <a:t>Speed of Sound (in substances)</a:t>
            </a:r>
          </a:p>
        </p:txBody>
      </p:sp>
      <p:sp>
        <p:nvSpPr>
          <p:cNvPr id="3" name="Content Placeholder 2"/>
          <p:cNvSpPr>
            <a:spLocks noGrp="1"/>
          </p:cNvSpPr>
          <p:nvPr>
            <p:ph sz="quarter" idx="1"/>
          </p:nvPr>
        </p:nvSpPr>
        <p:spPr/>
        <p:txBody>
          <a:bodyPr/>
          <a:lstStyle/>
          <a:p>
            <a:pPr marL="0" indent="0">
              <a:buNone/>
            </a:pPr>
            <a:r>
              <a:rPr lang="en-AU" dirty="0"/>
              <a:t>Depends on two factors</a:t>
            </a:r>
          </a:p>
          <a:p>
            <a:r>
              <a:rPr lang="en-AU" dirty="0"/>
              <a:t>Density – The more dense, the slower the sound travels, as the vibrations take more time to travel a set distance, passing from one particle to another.</a:t>
            </a:r>
          </a:p>
          <a:p>
            <a:endParaRPr lang="en-AU" dirty="0"/>
          </a:p>
          <a:p>
            <a:r>
              <a:rPr lang="en-AU" dirty="0"/>
              <a:t>Stiffness (elasticity) – the ability of a medium to return to its original shape, after disturbance.</a:t>
            </a:r>
          </a:p>
          <a:p>
            <a:endParaRPr lang="en-AU"/>
          </a:p>
          <a:p>
            <a:endParaRPr lang="en-AU" dirty="0"/>
          </a:p>
        </p:txBody>
      </p:sp>
    </p:spTree>
    <p:extLst>
      <p:ext uri="{BB962C8B-B14F-4D97-AF65-F5344CB8AC3E}">
        <p14:creationId xmlns:p14="http://schemas.microsoft.com/office/powerpoint/2010/main" val="2076038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168398" y="4005064"/>
            <a:ext cx="8747823" cy="2736305"/>
          </a:xfrm>
          <a:prstGeom prst="rect">
            <a:avLst/>
          </a:prstGeom>
          <a:solidFill>
            <a:schemeClr val="tx1">
              <a:alpha val="60000"/>
            </a:schemeClr>
          </a:solidFill>
        </p:spPr>
        <p:txBody>
          <a:bodyPr vert="horz">
            <a:no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Font typeface="Wingdings 2"/>
              <a:buNone/>
            </a:pPr>
            <a:r>
              <a:rPr lang="en-AU" dirty="0">
                <a:solidFill>
                  <a:srgbClr val="002060"/>
                </a:solidFill>
                <a:latin typeface="Corbel" panose="020B0503020204020204" pitchFamily="34" charset="0"/>
              </a:rPr>
              <a:t>Answer the following, giving appropriate units.</a:t>
            </a:r>
          </a:p>
          <a:p>
            <a:pPr marL="514350" indent="-514350">
              <a:buClr>
                <a:srgbClr val="7030A0"/>
              </a:buClr>
              <a:buFont typeface="Wingdings 2"/>
              <a:buAutoNum type="alphaLcParenR"/>
            </a:pPr>
            <a:r>
              <a:rPr lang="en-AU" dirty="0">
                <a:solidFill>
                  <a:srgbClr val="002060"/>
                </a:solidFill>
                <a:latin typeface="Corbel" panose="020B0503020204020204" pitchFamily="34" charset="0"/>
              </a:rPr>
              <a:t>The wavelength (</a:t>
            </a:r>
            <a:r>
              <a:rPr lang="el-GR" dirty="0">
                <a:solidFill>
                  <a:srgbClr val="002060"/>
                </a:solidFill>
                <a:latin typeface="Corbel" panose="020B0503020204020204" pitchFamily="34" charset="0"/>
              </a:rPr>
              <a:t>λ</a:t>
            </a:r>
            <a:r>
              <a:rPr lang="en-AU" dirty="0">
                <a:solidFill>
                  <a:srgbClr val="002060"/>
                </a:solidFill>
                <a:latin typeface="Corbel" panose="020B0503020204020204" pitchFamily="34" charset="0"/>
              </a:rPr>
              <a:t>) is _______</a:t>
            </a:r>
          </a:p>
          <a:p>
            <a:pPr marL="514350" indent="-514350">
              <a:buClr>
                <a:srgbClr val="7030A0"/>
              </a:buClr>
              <a:buFont typeface="Wingdings 2"/>
              <a:buAutoNum type="alphaLcParenR"/>
            </a:pPr>
            <a:r>
              <a:rPr lang="en-AU" dirty="0">
                <a:solidFill>
                  <a:srgbClr val="002060"/>
                </a:solidFill>
                <a:latin typeface="Corbel" panose="020B0503020204020204" pitchFamily="34" charset="0"/>
              </a:rPr>
              <a:t>The amplitude (x) is _______</a:t>
            </a:r>
          </a:p>
          <a:p>
            <a:pPr marL="514350" indent="-514350">
              <a:buClr>
                <a:srgbClr val="7030A0"/>
              </a:buClr>
              <a:buFont typeface="Wingdings 2"/>
              <a:buAutoNum type="alphaLcParenR"/>
            </a:pPr>
            <a:r>
              <a:rPr lang="en-AU" dirty="0">
                <a:solidFill>
                  <a:srgbClr val="002060"/>
                </a:solidFill>
                <a:latin typeface="Corbel" panose="020B0503020204020204" pitchFamily="34" charset="0"/>
              </a:rPr>
              <a:t>List points in phase: _________________</a:t>
            </a:r>
          </a:p>
          <a:p>
            <a:pPr marL="514350" indent="-514350">
              <a:buClr>
                <a:srgbClr val="7030A0"/>
              </a:buClr>
              <a:buFont typeface="Wingdings 2"/>
              <a:buAutoNum type="alphaLcParenR"/>
            </a:pPr>
            <a:r>
              <a:rPr lang="en-AU" dirty="0">
                <a:solidFill>
                  <a:srgbClr val="002060"/>
                </a:solidFill>
                <a:latin typeface="Corbel" panose="020B0503020204020204" pitchFamily="34" charset="0"/>
              </a:rPr>
              <a:t>List points in “completely” out of phase: ____________</a:t>
            </a:r>
          </a:p>
          <a:p>
            <a:pPr marL="514350" indent="-514350">
              <a:buClr>
                <a:srgbClr val="7030A0"/>
              </a:buClr>
              <a:buFont typeface="Wingdings 2"/>
              <a:buAutoNum type="alphaLcParenR"/>
            </a:pPr>
            <a:endParaRPr lang="en-AU" dirty="0">
              <a:solidFill>
                <a:srgbClr val="002060"/>
              </a:solidFill>
              <a:latin typeface="Corbel" panose="020B0503020204020204" pitchFamily="34" charset="0"/>
            </a:endParaRPr>
          </a:p>
        </p:txBody>
      </p:sp>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99" y="1415174"/>
            <a:ext cx="8747822" cy="2589889"/>
          </a:xfrm>
          <a:prstGeom prst="rect">
            <a:avLst/>
          </a:prstGeom>
        </p:spPr>
      </p:pic>
      <p:sp>
        <p:nvSpPr>
          <p:cNvPr id="6" name="Rectangle 5"/>
          <p:cNvSpPr/>
          <p:nvPr/>
        </p:nvSpPr>
        <p:spPr>
          <a:xfrm>
            <a:off x="3968415" y="4523113"/>
            <a:ext cx="2540980" cy="432048"/>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800" b="1" dirty="0">
                <a:solidFill>
                  <a:srgbClr val="002060"/>
                </a:solidFill>
                <a:latin typeface="Corbel" panose="020B0503020204020204" pitchFamily="34" charset="0"/>
              </a:rPr>
              <a:t>a) 0.04 m</a:t>
            </a:r>
          </a:p>
        </p:txBody>
      </p:sp>
      <p:sp>
        <p:nvSpPr>
          <p:cNvPr id="18" name="Rectangle 17"/>
          <p:cNvSpPr/>
          <p:nvPr/>
        </p:nvSpPr>
        <p:spPr>
          <a:xfrm>
            <a:off x="3707904" y="5041163"/>
            <a:ext cx="2540980" cy="432048"/>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800" b="1" dirty="0">
                <a:solidFill>
                  <a:srgbClr val="002060"/>
                </a:solidFill>
                <a:latin typeface="Corbel" panose="020B0503020204020204" pitchFamily="34" charset="0"/>
              </a:rPr>
              <a:t>b) 0.005 m</a:t>
            </a:r>
          </a:p>
        </p:txBody>
      </p:sp>
      <p:sp>
        <p:nvSpPr>
          <p:cNvPr id="19" name="Rectangle 18"/>
          <p:cNvSpPr/>
          <p:nvPr/>
        </p:nvSpPr>
        <p:spPr>
          <a:xfrm>
            <a:off x="3707904" y="5559213"/>
            <a:ext cx="2540980" cy="432048"/>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800" b="1" dirty="0">
                <a:solidFill>
                  <a:srgbClr val="002060"/>
                </a:solidFill>
                <a:latin typeface="Corbel" panose="020B0503020204020204" pitchFamily="34" charset="0"/>
              </a:rPr>
              <a:t>c) A, E and B,F</a:t>
            </a:r>
          </a:p>
        </p:txBody>
      </p:sp>
      <p:sp>
        <p:nvSpPr>
          <p:cNvPr id="20" name="Rectangle 19"/>
          <p:cNvSpPr/>
          <p:nvPr/>
        </p:nvSpPr>
        <p:spPr>
          <a:xfrm>
            <a:off x="6661472" y="6088829"/>
            <a:ext cx="2254749" cy="432048"/>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800" b="1" dirty="0">
                <a:solidFill>
                  <a:srgbClr val="002060"/>
                </a:solidFill>
                <a:latin typeface="Corbel" panose="020B0503020204020204" pitchFamily="34" charset="0"/>
              </a:rPr>
              <a:t>d) A,C</a:t>
            </a:r>
          </a:p>
        </p:txBody>
      </p:sp>
    </p:spTree>
    <p:extLst>
      <p:ext uri="{BB962C8B-B14F-4D97-AF65-F5344CB8AC3E}">
        <p14:creationId xmlns:p14="http://schemas.microsoft.com/office/powerpoint/2010/main" val="172931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492" y="1454327"/>
            <a:ext cx="7169637" cy="2122650"/>
          </a:xfrm>
          <a:prstGeom prst="rect">
            <a:avLst/>
          </a:prstGeom>
        </p:spPr>
      </p:pic>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a</a:t>
            </a:r>
          </a:p>
        </p:txBody>
      </p:sp>
      <p:sp>
        <p:nvSpPr>
          <p:cNvPr id="17" name="Content Placeholder 2"/>
          <p:cNvSpPr txBox="1">
            <a:spLocks/>
          </p:cNvSpPr>
          <p:nvPr/>
        </p:nvSpPr>
        <p:spPr>
          <a:xfrm>
            <a:off x="168399" y="3576977"/>
            <a:ext cx="8747823" cy="3281023"/>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Font typeface="Wingdings 2"/>
              <a:buNone/>
            </a:pPr>
            <a:r>
              <a:rPr lang="en-AU" dirty="0">
                <a:solidFill>
                  <a:srgbClr val="002060"/>
                </a:solidFill>
                <a:latin typeface="Corbel" panose="020B0503020204020204" pitchFamily="34" charset="0"/>
              </a:rPr>
              <a:t>Answer the following, giving appropriate units/</a:t>
            </a:r>
          </a:p>
          <a:p>
            <a:pPr marL="514350" indent="-514350">
              <a:buClr>
                <a:srgbClr val="7030A0"/>
              </a:buClr>
              <a:buFont typeface="+mj-lt"/>
              <a:buAutoNum type="alphaLcParenR" startAt="5"/>
            </a:pPr>
            <a:r>
              <a:rPr lang="en-AU" dirty="0">
                <a:solidFill>
                  <a:srgbClr val="002060"/>
                </a:solidFill>
                <a:latin typeface="Corbel" panose="020B0503020204020204" pitchFamily="34" charset="0"/>
              </a:rPr>
              <a:t>List points with maximum upwards velocity: ________</a:t>
            </a:r>
          </a:p>
          <a:p>
            <a:pPr marL="514350" indent="-514350">
              <a:buClr>
                <a:srgbClr val="7030A0"/>
              </a:buClr>
              <a:buFont typeface="Wingdings 2"/>
              <a:buAutoNum type="alphaLcParenR" startAt="5"/>
            </a:pPr>
            <a:r>
              <a:rPr lang="en-AU" dirty="0">
                <a:solidFill>
                  <a:srgbClr val="002060"/>
                </a:solidFill>
                <a:latin typeface="Corbel" panose="020B0503020204020204" pitchFamily="34" charset="0"/>
              </a:rPr>
              <a:t>If the frequency (f) is 2 Hz, what is the period (T)?</a:t>
            </a:r>
          </a:p>
          <a:p>
            <a:pPr marL="0" indent="0">
              <a:buClr>
                <a:srgbClr val="7030A0"/>
              </a:buClr>
              <a:buNone/>
            </a:pPr>
            <a:endParaRPr lang="en-AU" dirty="0">
              <a:solidFill>
                <a:srgbClr val="002060"/>
              </a:solidFill>
              <a:latin typeface="Corbel" panose="020B0503020204020204" pitchFamily="34" charset="0"/>
            </a:endParaRPr>
          </a:p>
          <a:p>
            <a:pPr marL="514350" indent="-514350">
              <a:buClr>
                <a:srgbClr val="7030A0"/>
              </a:buClr>
              <a:buFont typeface="+mj-lt"/>
              <a:buAutoNum type="alphaLcParenR" startAt="7"/>
            </a:pPr>
            <a:r>
              <a:rPr lang="en-AU" dirty="0">
                <a:solidFill>
                  <a:srgbClr val="002060"/>
                </a:solidFill>
                <a:latin typeface="Corbel" panose="020B0503020204020204" pitchFamily="34" charset="0"/>
              </a:rPr>
              <a:t>What is the speed of the wave at 2 Hz?</a:t>
            </a:r>
          </a:p>
        </p:txBody>
      </p:sp>
      <p:sp>
        <p:nvSpPr>
          <p:cNvPr id="21" name="Rectangle 20"/>
          <p:cNvSpPr/>
          <p:nvPr/>
        </p:nvSpPr>
        <p:spPr>
          <a:xfrm>
            <a:off x="7308304" y="4005064"/>
            <a:ext cx="1607918" cy="432048"/>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800" b="1" dirty="0">
                <a:solidFill>
                  <a:srgbClr val="002060"/>
                </a:solidFill>
                <a:latin typeface="Corbel" panose="020B0503020204020204" pitchFamily="34" charset="0"/>
              </a:rPr>
              <a:t>e) B, F</a:t>
            </a:r>
          </a:p>
        </p:txBody>
      </p:sp>
      <mc:AlternateContent xmlns:mc="http://schemas.openxmlformats.org/markup-compatibility/2006" xmlns:a14="http://schemas.microsoft.com/office/drawing/2010/main">
        <mc:Choice Requires="a14">
          <p:sp>
            <p:nvSpPr>
              <p:cNvPr id="22" name="Rectangle 21"/>
              <p:cNvSpPr/>
              <p:nvPr/>
            </p:nvSpPr>
            <p:spPr>
              <a:xfrm>
                <a:off x="2339752" y="5085184"/>
                <a:ext cx="2829012" cy="64807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800" b="1" dirty="0">
                    <a:solidFill>
                      <a:srgbClr val="002060"/>
                    </a:solidFill>
                    <a:latin typeface="Corbel" panose="020B0503020204020204" pitchFamily="34" charset="0"/>
                  </a:rPr>
                  <a:t>f) T = </a:t>
                </a:r>
                <a14:m>
                  <m:oMath xmlns:m="http://schemas.openxmlformats.org/officeDocument/2006/math">
                    <m:f>
                      <m:fPr>
                        <m:ctrlPr>
                          <a:rPr lang="en-AU" sz="2800" b="1" i="1" smtClean="0">
                            <a:solidFill>
                              <a:srgbClr val="002060"/>
                            </a:solidFill>
                            <a:latin typeface="Cambria Math" panose="02040503050406030204" pitchFamily="18" charset="0"/>
                          </a:rPr>
                        </m:ctrlPr>
                      </m:fPr>
                      <m:num>
                        <m:r>
                          <a:rPr lang="en-AU" sz="2800" b="1" i="1" smtClean="0">
                            <a:solidFill>
                              <a:srgbClr val="002060"/>
                            </a:solidFill>
                            <a:latin typeface="Cambria Math" panose="02040503050406030204" pitchFamily="18" charset="0"/>
                          </a:rPr>
                          <m:t>𝟏</m:t>
                        </m:r>
                      </m:num>
                      <m:den>
                        <m:r>
                          <a:rPr lang="en-AU" sz="2800" b="1" i="1" smtClean="0">
                            <a:solidFill>
                              <a:srgbClr val="002060"/>
                            </a:solidFill>
                            <a:latin typeface="Cambria Math" panose="02040503050406030204" pitchFamily="18" charset="0"/>
                          </a:rPr>
                          <m:t>𝒇</m:t>
                        </m:r>
                      </m:den>
                    </m:f>
                  </m:oMath>
                </a14:m>
                <a:r>
                  <a:rPr lang="en-AU" sz="2800" b="1" dirty="0">
                    <a:solidFill>
                      <a:srgbClr val="002060"/>
                    </a:solidFill>
                    <a:latin typeface="Corbel" panose="020B0503020204020204" pitchFamily="34" charset="0"/>
                  </a:rPr>
                  <a:t> = </a:t>
                </a:r>
                <a14:m>
                  <m:oMath xmlns:m="http://schemas.openxmlformats.org/officeDocument/2006/math">
                    <m:f>
                      <m:fPr>
                        <m:ctrlPr>
                          <a:rPr lang="en-AU" sz="2800" b="1" i="1" smtClean="0">
                            <a:solidFill>
                              <a:srgbClr val="002060"/>
                            </a:solidFill>
                            <a:latin typeface="Cambria Math" panose="02040503050406030204" pitchFamily="18" charset="0"/>
                          </a:rPr>
                        </m:ctrlPr>
                      </m:fPr>
                      <m:num>
                        <m:r>
                          <a:rPr lang="en-AU" sz="2800" b="1" i="1" smtClean="0">
                            <a:solidFill>
                              <a:srgbClr val="002060"/>
                            </a:solidFill>
                            <a:latin typeface="Cambria Math" panose="02040503050406030204" pitchFamily="18" charset="0"/>
                          </a:rPr>
                          <m:t>𝟏</m:t>
                        </m:r>
                      </m:num>
                      <m:den>
                        <m:r>
                          <a:rPr lang="en-AU" sz="2800" b="1" i="1" smtClean="0">
                            <a:solidFill>
                              <a:srgbClr val="002060"/>
                            </a:solidFill>
                            <a:latin typeface="Cambria Math" panose="02040503050406030204" pitchFamily="18" charset="0"/>
                          </a:rPr>
                          <m:t>𝟐</m:t>
                        </m:r>
                      </m:den>
                    </m:f>
                  </m:oMath>
                </a14:m>
                <a:r>
                  <a:rPr lang="en-AU" sz="2800" b="1" dirty="0">
                    <a:solidFill>
                      <a:srgbClr val="002060"/>
                    </a:solidFill>
                    <a:latin typeface="Corbel" panose="020B0503020204020204" pitchFamily="34" charset="0"/>
                  </a:rPr>
                  <a:t> = 0.5 s</a:t>
                </a:r>
              </a:p>
            </p:txBody>
          </p:sp>
        </mc:Choice>
        <mc:Fallback xmlns="">
          <p:sp>
            <p:nvSpPr>
              <p:cNvPr id="22" name="Rectangle 21"/>
              <p:cNvSpPr>
                <a:spLocks noRot="1" noChangeAspect="1" noMove="1" noResize="1" noEditPoints="1" noAdjustHandles="1" noChangeArrowheads="1" noChangeShapeType="1" noTextEdit="1"/>
              </p:cNvSpPr>
              <p:nvPr/>
            </p:nvSpPr>
            <p:spPr>
              <a:xfrm>
                <a:off x="2339752" y="5085184"/>
                <a:ext cx="2829012" cy="648072"/>
              </a:xfrm>
              <a:prstGeom prst="rect">
                <a:avLst/>
              </a:prstGeom>
              <a:blipFill rotWithShape="0">
                <a:blip r:embed="rId3"/>
                <a:stretch>
                  <a:fillRect l="-4526" t="-2830" b="-14151"/>
                </a:stretch>
              </a:blipFill>
              <a:ln>
                <a:noFill/>
              </a:ln>
            </p:spPr>
            <p:txBody>
              <a:bodyPr/>
              <a:lstStyle/>
              <a:p>
                <a:r>
                  <a:rPr lang="en-AU">
                    <a:noFill/>
                  </a:rPr>
                  <a:t> </a:t>
                </a:r>
              </a:p>
            </p:txBody>
          </p:sp>
        </mc:Fallback>
      </mc:AlternateContent>
      <p:sp>
        <p:nvSpPr>
          <p:cNvPr id="12" name="Rectangle 11"/>
          <p:cNvSpPr/>
          <p:nvPr/>
        </p:nvSpPr>
        <p:spPr>
          <a:xfrm>
            <a:off x="2339752" y="6168898"/>
            <a:ext cx="5112568" cy="50046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800" b="1" dirty="0">
                <a:solidFill>
                  <a:srgbClr val="002060"/>
                </a:solidFill>
                <a:latin typeface="Corbel" panose="020B0503020204020204" pitchFamily="34" charset="0"/>
              </a:rPr>
              <a:t>g) v = </a:t>
            </a:r>
            <a:r>
              <a:rPr lang="el-GR" sz="2800" b="1" dirty="0">
                <a:solidFill>
                  <a:srgbClr val="002060"/>
                </a:solidFill>
                <a:latin typeface="Corbel" panose="020B0503020204020204" pitchFamily="34" charset="0"/>
              </a:rPr>
              <a:t>λ</a:t>
            </a:r>
            <a:r>
              <a:rPr lang="en-AU" sz="2800" b="1" dirty="0">
                <a:solidFill>
                  <a:srgbClr val="002060"/>
                </a:solidFill>
                <a:latin typeface="Corbel" panose="020B0503020204020204" pitchFamily="34" charset="0"/>
              </a:rPr>
              <a:t> </a:t>
            </a:r>
            <a:r>
              <a:rPr lang="el-GR" sz="2800" b="1" dirty="0">
                <a:solidFill>
                  <a:srgbClr val="002060"/>
                </a:solidFill>
                <a:latin typeface="Corbel" panose="020B0503020204020204" pitchFamily="34" charset="0"/>
              </a:rPr>
              <a:t>×</a:t>
            </a:r>
            <a:r>
              <a:rPr lang="en-AU" sz="2800" b="1" dirty="0">
                <a:solidFill>
                  <a:srgbClr val="002060"/>
                </a:solidFill>
                <a:latin typeface="Corbel" panose="020B0503020204020204" pitchFamily="34" charset="0"/>
              </a:rPr>
              <a:t> f = 0.04 </a:t>
            </a:r>
            <a:r>
              <a:rPr lang="el-GR" sz="2800" b="1" dirty="0">
                <a:solidFill>
                  <a:srgbClr val="002060"/>
                </a:solidFill>
                <a:latin typeface="Corbel" panose="020B0503020204020204" pitchFamily="34" charset="0"/>
              </a:rPr>
              <a:t>×</a:t>
            </a:r>
            <a:r>
              <a:rPr lang="en-AU" sz="2800" b="1" dirty="0">
                <a:solidFill>
                  <a:srgbClr val="002060"/>
                </a:solidFill>
                <a:latin typeface="Corbel" panose="020B0503020204020204" pitchFamily="34" charset="0"/>
              </a:rPr>
              <a:t> 2 = 0.08 m s</a:t>
            </a:r>
            <a:r>
              <a:rPr lang="en-AU" sz="2800" b="1" baseline="30000" dirty="0">
                <a:solidFill>
                  <a:srgbClr val="002060"/>
                </a:solidFill>
                <a:latin typeface="Corbel" panose="020B0503020204020204" pitchFamily="34" charset="0"/>
              </a:rPr>
              <a:t>-1</a:t>
            </a:r>
            <a:r>
              <a:rPr lang="en-AU" sz="2800" b="1" dirty="0">
                <a:solidFill>
                  <a:srgbClr val="002060"/>
                </a:solidFill>
                <a:latin typeface="Corbel" panose="020B0503020204020204" pitchFamily="34" charset="0"/>
              </a:rPr>
              <a:t> </a:t>
            </a:r>
          </a:p>
        </p:txBody>
      </p:sp>
    </p:spTree>
    <p:extLst>
      <p:ext uri="{BB962C8B-B14F-4D97-AF65-F5344CB8AC3E}">
        <p14:creationId xmlns:p14="http://schemas.microsoft.com/office/powerpoint/2010/main" val="220841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b</a:t>
            </a:r>
          </a:p>
        </p:txBody>
      </p:sp>
      <p:sp>
        <p:nvSpPr>
          <p:cNvPr id="7" name="Content Placeholder 2"/>
          <p:cNvSpPr txBox="1">
            <a:spLocks/>
          </p:cNvSpPr>
          <p:nvPr/>
        </p:nvSpPr>
        <p:spPr>
          <a:xfrm>
            <a:off x="107504" y="1484784"/>
            <a:ext cx="8928992" cy="5112568"/>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Font typeface="Wingdings 2"/>
              <a:buNone/>
            </a:pPr>
            <a:r>
              <a:rPr lang="en-AU" dirty="0">
                <a:solidFill>
                  <a:srgbClr val="002060"/>
                </a:solidFill>
                <a:latin typeface="Corbel" panose="020B0503020204020204" pitchFamily="34" charset="0"/>
              </a:rPr>
              <a:t>One of the loud speakers from a sound system is capable of producing good quality sound in the frequency range of 450 – 4000 Hz. Assuming the speed of sound is 340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find;</a:t>
            </a:r>
          </a:p>
          <a:p>
            <a:pPr marL="514350" indent="-514350">
              <a:buClr>
                <a:srgbClr val="7030A0"/>
              </a:buClr>
              <a:buFont typeface="Wingdings 2"/>
              <a:buAutoNum type="alphaLcParenR"/>
            </a:pPr>
            <a:r>
              <a:rPr lang="en-AU" dirty="0">
                <a:solidFill>
                  <a:srgbClr val="002060"/>
                </a:solidFill>
                <a:latin typeface="Corbel" panose="020B0503020204020204" pitchFamily="34" charset="0"/>
              </a:rPr>
              <a:t>The maximum distance between the compression waves emitted by this speaker.</a:t>
            </a:r>
          </a:p>
          <a:p>
            <a:pPr marL="0" indent="0">
              <a:buNone/>
              <a:tabLst>
                <a:tab pos="541338" algn="l"/>
              </a:tabLst>
            </a:pPr>
            <a:r>
              <a:rPr lang="en-AU" dirty="0">
                <a:solidFill>
                  <a:srgbClr val="002060"/>
                </a:solidFill>
                <a:latin typeface="Corbel" panose="020B0503020204020204" pitchFamily="34" charset="0"/>
              </a:rPr>
              <a:t>	v = 340 m s</a:t>
            </a:r>
            <a:r>
              <a:rPr lang="en-AU" baseline="30000" dirty="0">
                <a:solidFill>
                  <a:srgbClr val="002060"/>
                </a:solidFill>
                <a:latin typeface="Corbel" panose="020B0503020204020204" pitchFamily="34" charset="0"/>
              </a:rPr>
              <a:t>-1</a:t>
            </a:r>
          </a:p>
          <a:p>
            <a:pPr marL="0" indent="0">
              <a:buNone/>
              <a:tabLst>
                <a:tab pos="541338" algn="l"/>
              </a:tabLst>
            </a:pPr>
            <a:r>
              <a:rPr lang="en-AU" dirty="0">
                <a:solidFill>
                  <a:srgbClr val="002060"/>
                </a:solidFill>
                <a:latin typeface="Corbel" panose="020B0503020204020204" pitchFamily="34" charset="0"/>
              </a:rPr>
              <a:t>	f</a:t>
            </a:r>
            <a:r>
              <a:rPr lang="en-AU" baseline="-25000" dirty="0">
                <a:solidFill>
                  <a:srgbClr val="002060"/>
                </a:solidFill>
                <a:latin typeface="Corbel" panose="020B0503020204020204" pitchFamily="34" charset="0"/>
              </a:rPr>
              <a:t>(min)</a:t>
            </a:r>
            <a:r>
              <a:rPr lang="en-AU" dirty="0">
                <a:solidFill>
                  <a:srgbClr val="002060"/>
                </a:solidFill>
                <a:latin typeface="Corbel" panose="020B0503020204020204" pitchFamily="34" charset="0"/>
              </a:rPr>
              <a:t> = 450 Hz</a:t>
            </a:r>
          </a:p>
          <a:p>
            <a:pPr marL="0" indent="0">
              <a:buNone/>
              <a:tabLst>
                <a:tab pos="541338" algn="l"/>
              </a:tabLst>
            </a:pPr>
            <a:r>
              <a:rPr lang="en-AU" dirty="0">
                <a:solidFill>
                  <a:srgbClr val="002060"/>
                </a:solidFill>
                <a:latin typeface="Corbel" panose="020B0503020204020204" pitchFamily="34" charset="0"/>
              </a:rPr>
              <a:t>	f</a:t>
            </a:r>
            <a:r>
              <a:rPr lang="en-AU" baseline="-25000" dirty="0">
                <a:solidFill>
                  <a:srgbClr val="002060"/>
                </a:solidFill>
                <a:latin typeface="Corbel" panose="020B0503020204020204" pitchFamily="34" charset="0"/>
              </a:rPr>
              <a:t>(max)</a:t>
            </a:r>
            <a:r>
              <a:rPr lang="en-AU" dirty="0">
                <a:solidFill>
                  <a:srgbClr val="002060"/>
                </a:solidFill>
                <a:latin typeface="Corbel" panose="020B0503020204020204" pitchFamily="34" charset="0"/>
              </a:rPr>
              <a:t> = 4000 Hz</a:t>
            </a:r>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3491880" y="3789040"/>
                <a:ext cx="5544616" cy="2808312"/>
              </a:xfrm>
              <a:prstGeom prst="rect">
                <a:avLst/>
              </a:prstGeom>
              <a:no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None/>
                </a:pPr>
                <a:r>
                  <a:rPr lang="en-AU" dirty="0">
                    <a:solidFill>
                      <a:srgbClr val="002060"/>
                    </a:solidFill>
                    <a:latin typeface="Corbel" panose="020B0503020204020204" pitchFamily="34" charset="0"/>
                  </a:rPr>
                  <a:t>v = f </a:t>
                </a:r>
                <a:r>
                  <a:rPr lang="el-GR" dirty="0">
                    <a:solidFill>
                      <a:srgbClr val="002060"/>
                    </a:solidFill>
                    <a:latin typeface="Corbel" panose="020B0503020204020204" pitchFamily="34" charset="0"/>
                  </a:rPr>
                  <a:t>×</a:t>
                </a:r>
                <a:r>
                  <a:rPr lang="en-AU" dirty="0">
                    <a:solidFill>
                      <a:srgbClr val="002060"/>
                    </a:solidFill>
                    <a:latin typeface="Corbel" panose="020B0503020204020204" pitchFamily="34" charset="0"/>
                  </a:rPr>
                  <a:t> </a:t>
                </a:r>
                <a:r>
                  <a:rPr lang="el-GR" dirty="0">
                    <a:solidFill>
                      <a:srgbClr val="002060"/>
                    </a:solidFill>
                    <a:latin typeface="Corbel" panose="020B0503020204020204" pitchFamily="34" charset="0"/>
                  </a:rPr>
                  <a:t>λ</a:t>
                </a:r>
                <a:endParaRPr lang="en-AU" baseline="30000" dirty="0">
                  <a:solidFill>
                    <a:srgbClr val="002060"/>
                  </a:solidFill>
                  <a:latin typeface="Corbel" panose="020B0503020204020204" pitchFamily="34" charset="0"/>
                </a:endParaRPr>
              </a:p>
              <a:p>
                <a:pPr marL="0" indent="0">
                  <a:buNone/>
                </a:pPr>
                <a:r>
                  <a:rPr lang="en-AU" dirty="0">
                    <a:solidFill>
                      <a:srgbClr val="002060"/>
                    </a:solidFill>
                    <a:latin typeface="Corbel" panose="020B0503020204020204" pitchFamily="34" charset="0"/>
                  </a:rPr>
                  <a:t>     </a:t>
                </a:r>
                <a:r>
                  <a:rPr lang="el-GR" dirty="0">
                    <a:solidFill>
                      <a:srgbClr val="002060"/>
                    </a:solidFill>
                    <a:latin typeface="Corbel" panose="020B0503020204020204" pitchFamily="34" charset="0"/>
                  </a:rPr>
                  <a:t>λ </a:t>
                </a:r>
                <a:r>
                  <a:rPr lang="en-AU" dirty="0">
                    <a:solidFill>
                      <a:srgbClr val="002060"/>
                    </a:solidFill>
                    <a:latin typeface="Corbel" panose="020B0503020204020204" pitchFamily="34" charset="0"/>
                  </a:rPr>
                  <a:t>=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𝑣</m:t>
                        </m:r>
                      </m:num>
                      <m:den>
                        <m:r>
                          <a:rPr lang="en-AU" b="0" i="1" smtClean="0">
                            <a:solidFill>
                              <a:srgbClr val="002060"/>
                            </a:solidFill>
                            <a:latin typeface="Cambria Math" panose="02040503050406030204" pitchFamily="18" charset="0"/>
                          </a:rPr>
                          <m:t>𝑓</m:t>
                        </m:r>
                      </m:den>
                    </m:f>
                  </m:oMath>
                </a14:m>
                <a:r>
                  <a:rPr lang="en-AU" dirty="0">
                    <a:solidFill>
                      <a:srgbClr val="002060"/>
                    </a:solidFill>
                    <a:latin typeface="Corbel" panose="020B0503020204020204" pitchFamily="34" charset="0"/>
                  </a:rPr>
                  <a:t>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340</m:t>
                        </m:r>
                      </m:num>
                      <m:den>
                        <m:r>
                          <a:rPr lang="en-AU" b="0" i="1" smtClean="0">
                            <a:solidFill>
                              <a:srgbClr val="002060"/>
                            </a:solidFill>
                            <a:latin typeface="Cambria Math" panose="02040503050406030204" pitchFamily="18" charset="0"/>
                          </a:rPr>
                          <m:t>450</m:t>
                        </m:r>
                      </m:den>
                    </m:f>
                  </m:oMath>
                </a14:m>
                <a:r>
                  <a:rPr lang="en-AU" dirty="0">
                    <a:solidFill>
                      <a:srgbClr val="002060"/>
                    </a:solidFill>
                    <a:latin typeface="Corbel" panose="020B0503020204020204" pitchFamily="34" charset="0"/>
                  </a:rPr>
                  <a:t> = 0.756 m</a:t>
                </a:r>
              </a:p>
              <a:p>
                <a:pPr marL="0" indent="0">
                  <a:buNone/>
                </a:pPr>
                <a:r>
                  <a:rPr lang="en-AU" dirty="0">
                    <a:solidFill>
                      <a:srgbClr val="C00000"/>
                    </a:solidFill>
                    <a:latin typeface="Corbel" panose="020B0503020204020204" pitchFamily="34" charset="0"/>
                  </a:rPr>
                  <a:t>Using f</a:t>
                </a:r>
                <a:r>
                  <a:rPr lang="en-AU" baseline="-25000" dirty="0">
                    <a:solidFill>
                      <a:srgbClr val="C00000"/>
                    </a:solidFill>
                    <a:latin typeface="Corbel" panose="020B0503020204020204" pitchFamily="34" charset="0"/>
                  </a:rPr>
                  <a:t>(min)</a:t>
                </a:r>
                <a:r>
                  <a:rPr lang="en-AU" dirty="0">
                    <a:solidFill>
                      <a:srgbClr val="C00000"/>
                    </a:solidFill>
                    <a:latin typeface="Corbel" panose="020B0503020204020204" pitchFamily="34" charset="0"/>
                  </a:rPr>
                  <a:t> = 450 Hz as velocity is constant, hence as frequency decreases the wavelength increases.</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3491880" y="3789040"/>
                <a:ext cx="5544616" cy="2808312"/>
              </a:xfrm>
              <a:prstGeom prst="rect">
                <a:avLst/>
              </a:prstGeom>
              <a:blipFill rotWithShape="0">
                <a:blip r:embed="rId2"/>
                <a:stretch>
                  <a:fillRect l="-2310" t="-2174" r="-1320"/>
                </a:stretch>
              </a:blipFill>
            </p:spPr>
            <p:txBody>
              <a:bodyPr/>
              <a:lstStyle/>
              <a:p>
                <a:r>
                  <a:rPr lang="en-AU">
                    <a:noFill/>
                  </a:rPr>
                  <a:t> </a:t>
                </a:r>
              </a:p>
            </p:txBody>
          </p:sp>
        </mc:Fallback>
      </mc:AlternateContent>
    </p:spTree>
    <p:extLst>
      <p:ext uri="{BB962C8B-B14F-4D97-AF65-F5344CB8AC3E}">
        <p14:creationId xmlns:p14="http://schemas.microsoft.com/office/powerpoint/2010/main" val="33514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An oscillation and a wave</a:t>
            </a:r>
            <a:endParaRPr lang="en-AU" sz="4800" dirty="0">
              <a:latin typeface="Corbel" panose="020B0503020204020204" pitchFamily="34" charset="0"/>
            </a:endParaRPr>
          </a:p>
        </p:txBody>
      </p:sp>
      <p:sp>
        <p:nvSpPr>
          <p:cNvPr id="3" name="Content Placeholder 2"/>
          <p:cNvSpPr>
            <a:spLocks noGrp="1"/>
          </p:cNvSpPr>
          <p:nvPr>
            <p:ph sz="quarter" idx="1"/>
          </p:nvPr>
        </p:nvSpPr>
        <p:spPr>
          <a:xfrm>
            <a:off x="107504" y="3861048"/>
            <a:ext cx="8784976" cy="2854100"/>
          </a:xfrm>
          <a:solidFill>
            <a:schemeClr val="tx1">
              <a:alpha val="60000"/>
            </a:schemeClr>
          </a:solidFill>
        </p:spPr>
        <p:txBody>
          <a:bodyPr>
            <a:noAutofit/>
          </a:bodyPr>
          <a:lstStyle/>
          <a:p>
            <a:r>
              <a:rPr lang="en-AU" dirty="0">
                <a:solidFill>
                  <a:srgbClr val="002060"/>
                </a:solidFill>
                <a:latin typeface="Corbel" panose="020B0503020204020204" pitchFamily="34" charset="0"/>
              </a:rPr>
              <a:t>An oscillation is a time-varying disturbance. A wave is a time-varying disturbance that also propagates in space. </a:t>
            </a:r>
          </a:p>
          <a:p>
            <a:r>
              <a:rPr lang="en-AU" dirty="0">
                <a:solidFill>
                  <a:srgbClr val="002060"/>
                </a:solidFill>
                <a:latin typeface="Corbel" panose="020B0503020204020204" pitchFamily="34" charset="0"/>
              </a:rPr>
              <a:t>All waves involve energy being transferred from one location to another without any net transfer of matter. </a:t>
            </a:r>
          </a:p>
          <a:p>
            <a:r>
              <a:rPr lang="en-AU" dirty="0">
                <a:solidFill>
                  <a:srgbClr val="002060"/>
                </a:solidFill>
                <a:latin typeface="Corbel" panose="020B0503020204020204" pitchFamily="34" charset="0"/>
              </a:rPr>
              <a:t>The particles within the wave oscillate around a set centre. This centre does not change.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478516"/>
            <a:ext cx="230366" cy="224083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1478516"/>
            <a:ext cx="3999998" cy="224083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b</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107504" y="1484784"/>
                <a:ext cx="8928992" cy="5256584"/>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Font typeface="Wingdings 2"/>
                  <a:buNone/>
                </a:pPr>
                <a:r>
                  <a:rPr lang="en-AU" dirty="0">
                    <a:solidFill>
                      <a:srgbClr val="002060"/>
                    </a:solidFill>
                    <a:latin typeface="Corbel" panose="020B0503020204020204" pitchFamily="34" charset="0"/>
                  </a:rPr>
                  <a:t>One of the loud speakers from a sound system is capable of producing good quality sound in the frequency range of 450 – 4000 Hz. Assuming the speed of sound is 340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find;</a:t>
                </a:r>
              </a:p>
              <a:p>
                <a:pPr marL="514350" indent="-514350">
                  <a:buClr>
                    <a:srgbClr val="7030A0"/>
                  </a:buClr>
                  <a:buFont typeface="+mj-lt"/>
                  <a:buAutoNum type="alphaLcParenR" startAt="2"/>
                </a:pPr>
                <a:r>
                  <a:rPr lang="en-AU" dirty="0">
                    <a:solidFill>
                      <a:srgbClr val="002060"/>
                    </a:solidFill>
                    <a:latin typeface="Corbel" panose="020B0503020204020204" pitchFamily="34" charset="0"/>
                  </a:rPr>
                  <a:t>The smallest time interval between successive compression waves.</a:t>
                </a:r>
              </a:p>
              <a:p>
                <a:pPr marL="0" indent="0">
                  <a:buClr>
                    <a:srgbClr val="7030A0"/>
                  </a:buClr>
                  <a:buNone/>
                  <a:tabLst>
                    <a:tab pos="541338" algn="l"/>
                  </a:tabLst>
                </a:pPr>
                <a:r>
                  <a:rPr lang="en-AU" dirty="0">
                    <a:solidFill>
                      <a:srgbClr val="002060"/>
                    </a:solidFill>
                    <a:latin typeface="Corbel" panose="020B0503020204020204" pitchFamily="34" charset="0"/>
                  </a:rPr>
                  <a:t>	Smallest period (T) will occur at the highest frequency</a:t>
                </a:r>
              </a:p>
              <a:p>
                <a:pPr marL="0" indent="0">
                  <a:buClr>
                    <a:srgbClr val="7030A0"/>
                  </a:buClr>
                  <a:buNone/>
                  <a:tabLst>
                    <a:tab pos="541338" algn="l"/>
                  </a:tabLst>
                </a:pPr>
                <a:r>
                  <a:rPr lang="en-AU" dirty="0">
                    <a:solidFill>
                      <a:srgbClr val="002060"/>
                    </a:solidFill>
                    <a:latin typeface="Corbel" panose="020B0503020204020204" pitchFamily="34" charset="0"/>
                  </a:rPr>
                  <a:t>	T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1</m:t>
                        </m:r>
                      </m:num>
                      <m:den>
                        <m:r>
                          <a:rPr lang="en-AU" b="0" i="1" smtClean="0">
                            <a:solidFill>
                              <a:srgbClr val="002060"/>
                            </a:solidFill>
                            <a:latin typeface="Cambria Math" panose="02040503050406030204" pitchFamily="18" charset="0"/>
                          </a:rPr>
                          <m:t>𝑓</m:t>
                        </m:r>
                      </m:den>
                    </m:f>
                  </m:oMath>
                </a14:m>
                <a:r>
                  <a:rPr lang="en-AU" dirty="0">
                    <a:solidFill>
                      <a:srgbClr val="002060"/>
                    </a:solidFill>
                    <a:latin typeface="Corbel" panose="020B0503020204020204" pitchFamily="34" charset="0"/>
                  </a:rPr>
                  <a:t>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1</m:t>
                        </m:r>
                      </m:num>
                      <m:den>
                        <m:r>
                          <a:rPr lang="en-AU" b="0" i="1" smtClean="0">
                            <a:solidFill>
                              <a:srgbClr val="002060"/>
                            </a:solidFill>
                            <a:latin typeface="Cambria Math" panose="02040503050406030204" pitchFamily="18" charset="0"/>
                          </a:rPr>
                          <m:t>4000</m:t>
                        </m:r>
                      </m:den>
                    </m:f>
                  </m:oMath>
                </a14:m>
                <a:r>
                  <a:rPr lang="en-AU" dirty="0">
                    <a:solidFill>
                      <a:srgbClr val="002060"/>
                    </a:solidFill>
                    <a:latin typeface="Corbel" panose="020B0503020204020204" pitchFamily="34" charset="0"/>
                  </a:rPr>
                  <a:t> = 2.5 </a:t>
                </a:r>
                <a:r>
                  <a:rPr lang="el-GR" dirty="0">
                    <a:solidFill>
                      <a:srgbClr val="002060"/>
                    </a:solidFill>
                    <a:latin typeface="Corbel" panose="020B0503020204020204" pitchFamily="34" charset="0"/>
                  </a:rPr>
                  <a:t>×</a:t>
                </a:r>
                <a:r>
                  <a:rPr lang="en-AU" dirty="0">
                    <a:solidFill>
                      <a:srgbClr val="002060"/>
                    </a:solidFill>
                    <a:latin typeface="Corbel" panose="020B0503020204020204" pitchFamily="34" charset="0"/>
                  </a:rPr>
                  <a:t> 10</a:t>
                </a:r>
                <a:r>
                  <a:rPr lang="en-AU" baseline="30000" dirty="0">
                    <a:solidFill>
                      <a:srgbClr val="002060"/>
                    </a:solidFill>
                    <a:latin typeface="Corbel" panose="020B0503020204020204" pitchFamily="34" charset="0"/>
                  </a:rPr>
                  <a:t>-4</a:t>
                </a:r>
                <a:r>
                  <a:rPr lang="en-AU" dirty="0">
                    <a:solidFill>
                      <a:srgbClr val="002060"/>
                    </a:solidFill>
                    <a:latin typeface="Corbel" panose="020B0503020204020204" pitchFamily="34" charset="0"/>
                  </a:rPr>
                  <a:t>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107504" y="1484784"/>
                <a:ext cx="8928992" cy="5256584"/>
              </a:xfrm>
              <a:prstGeom prst="rect">
                <a:avLst/>
              </a:prstGeom>
              <a:blipFill rotWithShape="0">
                <a:blip r:embed="rId2"/>
                <a:stretch>
                  <a:fillRect l="-1434" t="-1160" r="-1571"/>
                </a:stretch>
              </a:blipFill>
            </p:spPr>
            <p:txBody>
              <a:bodyPr/>
              <a:lstStyle/>
              <a:p>
                <a:r>
                  <a:rPr lang="en-AU">
                    <a:noFill/>
                  </a:rPr>
                  <a:t> </a:t>
                </a:r>
              </a:p>
            </p:txBody>
          </p:sp>
        </mc:Fallback>
      </mc:AlternateContent>
    </p:spTree>
    <p:extLst>
      <p:ext uri="{BB962C8B-B14F-4D97-AF65-F5344CB8AC3E}">
        <p14:creationId xmlns:p14="http://schemas.microsoft.com/office/powerpoint/2010/main" val="362458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c</a:t>
            </a:r>
          </a:p>
        </p:txBody>
      </p:sp>
      <p:sp>
        <p:nvSpPr>
          <p:cNvPr id="3" name="Content Placeholder 2"/>
          <p:cNvSpPr>
            <a:spLocks noGrp="1"/>
          </p:cNvSpPr>
          <p:nvPr>
            <p:ph sz="quarter" idx="1"/>
          </p:nvPr>
        </p:nvSpPr>
        <p:spPr>
          <a:xfrm>
            <a:off x="107504" y="1379984"/>
            <a:ext cx="8856984" cy="2265040"/>
          </a:xfrm>
          <a:solidFill>
            <a:schemeClr val="tx1">
              <a:alpha val="60000"/>
            </a:schemeClr>
          </a:solidFill>
        </p:spPr>
        <p:txBody>
          <a:bodyPr>
            <a:normAutofit lnSpcReduction="10000"/>
          </a:bodyPr>
          <a:lstStyle/>
          <a:p>
            <a:pPr marL="0" indent="0">
              <a:buNone/>
            </a:pPr>
            <a:r>
              <a:rPr lang="en-AU" dirty="0">
                <a:solidFill>
                  <a:srgbClr val="002060"/>
                </a:solidFill>
                <a:latin typeface="Corbel" panose="020B0503020204020204" pitchFamily="34" charset="0"/>
              </a:rPr>
              <a:t>Draw a wave form of period 2.0 seconds and amplitude 1.0 cm. On the same graph draw another wave form of period 2.0 seconds but with an amplitude 2.5 cm and out of phase by 180</a:t>
            </a:r>
            <a:r>
              <a:rPr lang="en-AU" baseline="30000" dirty="0">
                <a:solidFill>
                  <a:srgbClr val="002060"/>
                </a:solidFill>
                <a:latin typeface="Corbel" panose="020B0503020204020204" pitchFamily="34" charset="0"/>
              </a:rPr>
              <a:t>o</a:t>
            </a:r>
            <a:r>
              <a:rPr lang="en-AU" dirty="0">
                <a:solidFill>
                  <a:srgbClr val="002060"/>
                </a:solidFill>
                <a:latin typeface="Corbel" panose="020B0503020204020204" pitchFamily="34" charset="0"/>
              </a:rPr>
              <a:t>. </a:t>
            </a:r>
          </a:p>
          <a:p>
            <a:pPr marL="0" indent="0">
              <a:buNone/>
            </a:pPr>
            <a:r>
              <a:rPr lang="en-AU" u="sng" dirty="0">
                <a:solidFill>
                  <a:srgbClr val="002060"/>
                </a:solidFill>
                <a:latin typeface="Corbel" panose="020B0503020204020204" pitchFamily="34" charset="0"/>
              </a:rPr>
              <a:t>Advanced:</a:t>
            </a:r>
            <a:r>
              <a:rPr lang="en-AU" dirty="0">
                <a:solidFill>
                  <a:srgbClr val="002060"/>
                </a:solidFill>
                <a:latin typeface="Corbel" panose="020B0503020204020204" pitchFamily="34" charset="0"/>
              </a:rPr>
              <a:t> Then on the same axis, draw the resultant wave.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3874894"/>
            <a:ext cx="6182220" cy="2722855"/>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3861048"/>
            <a:ext cx="6182220" cy="2722855"/>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422" y="3862417"/>
            <a:ext cx="6182220" cy="2722855"/>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422" y="3852685"/>
            <a:ext cx="6182220" cy="272285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3861048"/>
            <a:ext cx="6182220" cy="2722855"/>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3861048"/>
            <a:ext cx="6182220" cy="2722855"/>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3852684"/>
            <a:ext cx="6182220" cy="272285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83" y="3651991"/>
            <a:ext cx="7131542" cy="3140968"/>
          </a:xfrm>
          <a:prstGeom prst="rect">
            <a:avLst/>
          </a:prstGeom>
        </p:spPr>
      </p:pic>
    </p:spTree>
    <p:extLst>
      <p:ext uri="{BB962C8B-B14F-4D97-AF65-F5344CB8AC3E}">
        <p14:creationId xmlns:p14="http://schemas.microsoft.com/office/powerpoint/2010/main" val="427459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d</a:t>
            </a:r>
          </a:p>
        </p:txBody>
      </p:sp>
      <p:sp>
        <p:nvSpPr>
          <p:cNvPr id="6" name="Content Placeholder 2"/>
          <p:cNvSpPr txBox="1">
            <a:spLocks/>
          </p:cNvSpPr>
          <p:nvPr/>
        </p:nvSpPr>
        <p:spPr>
          <a:xfrm>
            <a:off x="431884" y="1524000"/>
            <a:ext cx="7560156" cy="536848"/>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Font typeface="Wingdings 2"/>
              <a:buNone/>
            </a:pPr>
            <a:r>
              <a:rPr lang="en-AU" dirty="0">
                <a:solidFill>
                  <a:srgbClr val="002060"/>
                </a:solidFill>
                <a:latin typeface="Corbel" panose="020B0503020204020204" pitchFamily="34" charset="0"/>
              </a:rPr>
              <a:t>Calculate the frequencies for waves of periods.</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1883" y="2060848"/>
                <a:ext cx="3780078" cy="2880320"/>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514350" indent="-514350">
                  <a:buClr>
                    <a:srgbClr val="7030A0"/>
                  </a:buClr>
                  <a:buFont typeface="Wingdings 2"/>
                  <a:buAutoNum type="alphaLcParenR"/>
                </a:pPr>
                <a:r>
                  <a:rPr lang="en-AU" dirty="0">
                    <a:solidFill>
                      <a:srgbClr val="002060"/>
                    </a:solidFill>
                    <a:latin typeface="Corbel" panose="020B0503020204020204" pitchFamily="34" charset="0"/>
                  </a:rPr>
                  <a:t>12.5 seconds</a:t>
                </a:r>
              </a:p>
              <a:p>
                <a:pPr marL="0" indent="0">
                  <a:buNone/>
                </a:pPr>
                <a:r>
                  <a:rPr lang="en-AU" dirty="0">
                    <a:solidFill>
                      <a:srgbClr val="002060"/>
                    </a:solidFill>
                    <a:latin typeface="Corbel" panose="020B0503020204020204" pitchFamily="34" charset="0"/>
                  </a:rPr>
                  <a:t>	f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1</m:t>
                        </m:r>
                      </m:num>
                      <m:den>
                        <m:r>
                          <a:rPr lang="en-AU" b="0" i="1" smtClean="0">
                            <a:solidFill>
                              <a:srgbClr val="002060"/>
                            </a:solidFill>
                            <a:latin typeface="Cambria Math" panose="02040503050406030204" pitchFamily="18" charset="0"/>
                          </a:rPr>
                          <m:t>𝑇</m:t>
                        </m:r>
                      </m:den>
                    </m:f>
                  </m:oMath>
                </a14:m>
                <a:endParaRPr lang="en-AU" dirty="0">
                  <a:solidFill>
                    <a:srgbClr val="002060"/>
                  </a:solidFill>
                  <a:latin typeface="Corbel" panose="020B0503020204020204" pitchFamily="34" charset="0"/>
                </a:endParaRPr>
              </a:p>
              <a:p>
                <a:pPr marL="0" indent="0">
                  <a:buNone/>
                </a:pPr>
                <a:r>
                  <a:rPr lang="en-AU" dirty="0">
                    <a:solidFill>
                      <a:srgbClr val="002060"/>
                    </a:solidFill>
                    <a:latin typeface="Corbel" panose="020B0503020204020204" pitchFamily="34" charset="0"/>
                  </a:rPr>
                  <a:t>	f = </a:t>
                </a:r>
                <a14:m>
                  <m:oMath xmlns:m="http://schemas.openxmlformats.org/officeDocument/2006/math">
                    <m:f>
                      <m:fPr>
                        <m:ctrlPr>
                          <a:rPr lang="en-AU" i="1">
                            <a:solidFill>
                              <a:srgbClr val="002060"/>
                            </a:solidFill>
                            <a:latin typeface="Cambria Math" panose="02040503050406030204" pitchFamily="18" charset="0"/>
                          </a:rPr>
                        </m:ctrlPr>
                      </m:fPr>
                      <m:num>
                        <m:r>
                          <a:rPr lang="en-AU" i="1">
                            <a:solidFill>
                              <a:srgbClr val="002060"/>
                            </a:solidFill>
                            <a:latin typeface="Cambria Math" panose="02040503050406030204" pitchFamily="18" charset="0"/>
                          </a:rPr>
                          <m:t>1</m:t>
                        </m:r>
                      </m:num>
                      <m:den>
                        <m:r>
                          <a:rPr lang="en-AU" b="0" i="1" smtClean="0">
                            <a:solidFill>
                              <a:srgbClr val="002060"/>
                            </a:solidFill>
                            <a:latin typeface="Cambria Math" panose="02040503050406030204" pitchFamily="18" charset="0"/>
                          </a:rPr>
                          <m:t>12.5</m:t>
                        </m:r>
                      </m:den>
                    </m:f>
                  </m:oMath>
                </a14:m>
                <a:endParaRPr lang="en-AU" dirty="0">
                  <a:solidFill>
                    <a:srgbClr val="002060"/>
                  </a:solidFill>
                  <a:latin typeface="Corbel" panose="020B0503020204020204" pitchFamily="34" charset="0"/>
                </a:endParaRPr>
              </a:p>
              <a:p>
                <a:pPr marL="0" indent="0">
                  <a:buNone/>
                </a:pPr>
                <a:r>
                  <a:rPr lang="en-AU" dirty="0">
                    <a:solidFill>
                      <a:srgbClr val="002060"/>
                    </a:solidFill>
                    <a:latin typeface="Corbel" panose="020B0503020204020204" pitchFamily="34" charset="0"/>
                  </a:rPr>
                  <a:t>	   = 0.08 Hz</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1883" y="2060848"/>
                <a:ext cx="3780078" cy="2880320"/>
              </a:xfrm>
              <a:prstGeom prst="rect">
                <a:avLst/>
              </a:prstGeom>
              <a:blipFill rotWithShape="0">
                <a:blip r:embed="rId2"/>
                <a:stretch>
                  <a:fillRect l="-2581" t="-190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a:off x="4211961" y="2060848"/>
                <a:ext cx="3780078" cy="2880320"/>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514350" indent="-514350">
                  <a:buClr>
                    <a:srgbClr val="7030A0"/>
                  </a:buClr>
                  <a:buFont typeface="+mj-lt"/>
                  <a:buAutoNum type="alphaLcParenR" startAt="2"/>
                </a:pPr>
                <a:r>
                  <a:rPr lang="en-AU" dirty="0">
                    <a:solidFill>
                      <a:srgbClr val="002060"/>
                    </a:solidFill>
                    <a:latin typeface="Corbel" panose="020B0503020204020204" pitchFamily="34" charset="0"/>
                  </a:rPr>
                  <a:t>0.05  seconds</a:t>
                </a:r>
              </a:p>
              <a:p>
                <a:pPr marL="0" indent="0">
                  <a:buNone/>
                </a:pPr>
                <a:r>
                  <a:rPr lang="en-AU" dirty="0">
                    <a:solidFill>
                      <a:srgbClr val="002060"/>
                    </a:solidFill>
                    <a:latin typeface="Corbel" panose="020B0503020204020204" pitchFamily="34" charset="0"/>
                  </a:rPr>
                  <a:t>	f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1</m:t>
                        </m:r>
                      </m:num>
                      <m:den>
                        <m:r>
                          <a:rPr lang="en-AU" b="0" i="1" smtClean="0">
                            <a:solidFill>
                              <a:srgbClr val="002060"/>
                            </a:solidFill>
                            <a:latin typeface="Cambria Math" panose="02040503050406030204" pitchFamily="18" charset="0"/>
                          </a:rPr>
                          <m:t>𝑇</m:t>
                        </m:r>
                      </m:den>
                    </m:f>
                  </m:oMath>
                </a14:m>
                <a:endParaRPr lang="en-AU" dirty="0">
                  <a:solidFill>
                    <a:srgbClr val="002060"/>
                  </a:solidFill>
                  <a:latin typeface="Corbel" panose="020B0503020204020204" pitchFamily="34" charset="0"/>
                </a:endParaRPr>
              </a:p>
              <a:p>
                <a:pPr marL="0" indent="0">
                  <a:buNone/>
                </a:pPr>
                <a:r>
                  <a:rPr lang="en-AU" dirty="0">
                    <a:solidFill>
                      <a:srgbClr val="002060"/>
                    </a:solidFill>
                    <a:latin typeface="Corbel" panose="020B0503020204020204" pitchFamily="34" charset="0"/>
                  </a:rPr>
                  <a:t>	f = </a:t>
                </a:r>
                <a14:m>
                  <m:oMath xmlns:m="http://schemas.openxmlformats.org/officeDocument/2006/math">
                    <m:f>
                      <m:fPr>
                        <m:ctrlPr>
                          <a:rPr lang="en-AU" i="1">
                            <a:solidFill>
                              <a:srgbClr val="002060"/>
                            </a:solidFill>
                            <a:latin typeface="Cambria Math" panose="02040503050406030204" pitchFamily="18" charset="0"/>
                          </a:rPr>
                        </m:ctrlPr>
                      </m:fPr>
                      <m:num>
                        <m:r>
                          <a:rPr lang="en-AU" i="1">
                            <a:solidFill>
                              <a:srgbClr val="002060"/>
                            </a:solidFill>
                            <a:latin typeface="Cambria Math" panose="02040503050406030204" pitchFamily="18" charset="0"/>
                          </a:rPr>
                          <m:t>1</m:t>
                        </m:r>
                      </m:num>
                      <m:den>
                        <m:r>
                          <a:rPr lang="en-AU" b="0" i="1" smtClean="0">
                            <a:solidFill>
                              <a:srgbClr val="002060"/>
                            </a:solidFill>
                            <a:latin typeface="Cambria Math" panose="02040503050406030204" pitchFamily="18" charset="0"/>
                          </a:rPr>
                          <m:t>0.05</m:t>
                        </m:r>
                      </m:den>
                    </m:f>
                  </m:oMath>
                </a14:m>
                <a:endParaRPr lang="en-AU" dirty="0">
                  <a:solidFill>
                    <a:srgbClr val="002060"/>
                  </a:solidFill>
                  <a:latin typeface="Corbel" panose="020B0503020204020204" pitchFamily="34" charset="0"/>
                </a:endParaRPr>
              </a:p>
              <a:p>
                <a:pPr marL="0" indent="0">
                  <a:buNone/>
                </a:pPr>
                <a:r>
                  <a:rPr lang="en-AU" dirty="0">
                    <a:solidFill>
                      <a:srgbClr val="002060"/>
                    </a:solidFill>
                    <a:latin typeface="Corbel" panose="020B0503020204020204" pitchFamily="34" charset="0"/>
                  </a:rPr>
                  <a:t>	   = 20 Hz</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4211961" y="2060848"/>
                <a:ext cx="3780078" cy="2880320"/>
              </a:xfrm>
              <a:prstGeom prst="rect">
                <a:avLst/>
              </a:prstGeom>
              <a:blipFill rotWithShape="0">
                <a:blip r:embed="rId3"/>
                <a:stretch>
                  <a:fillRect l="-2581" t="-1903"/>
                </a:stretch>
              </a:blipFill>
            </p:spPr>
            <p:txBody>
              <a:bodyPr/>
              <a:lstStyle/>
              <a:p>
                <a:r>
                  <a:rPr lang="en-AU">
                    <a:noFill/>
                  </a:rPr>
                  <a:t> </a:t>
                </a:r>
              </a:p>
            </p:txBody>
          </p:sp>
        </mc:Fallback>
      </mc:AlternateContent>
    </p:spTree>
    <p:extLst>
      <p:ext uri="{BB962C8B-B14F-4D97-AF65-F5344CB8AC3E}">
        <p14:creationId xmlns:p14="http://schemas.microsoft.com/office/powerpoint/2010/main" val="92220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e</a:t>
            </a:r>
          </a:p>
        </p:txBody>
      </p:sp>
      <p:sp>
        <p:nvSpPr>
          <p:cNvPr id="3" name="Content Placeholder 2"/>
          <p:cNvSpPr>
            <a:spLocks noGrp="1"/>
          </p:cNvSpPr>
          <p:nvPr>
            <p:ph sz="quarter" idx="1"/>
          </p:nvPr>
        </p:nvSpPr>
        <p:spPr>
          <a:xfrm>
            <a:off x="107504" y="1340768"/>
            <a:ext cx="8928992" cy="5400600"/>
          </a:xfrm>
          <a:solidFill>
            <a:schemeClr val="tx1">
              <a:alpha val="60000"/>
            </a:schemeClr>
          </a:solidFill>
        </p:spPr>
        <p:txBody>
          <a:bodyPr>
            <a:noAutofit/>
          </a:bodyPr>
          <a:lstStyle/>
          <a:p>
            <a:pPr marL="0" indent="0">
              <a:buNone/>
            </a:pPr>
            <a:r>
              <a:rPr lang="en-AU" dirty="0">
                <a:solidFill>
                  <a:srgbClr val="002060"/>
                </a:solidFill>
                <a:latin typeface="Corbel" panose="020B0503020204020204" pitchFamily="34" charset="0"/>
              </a:rPr>
              <a:t>A small stone is thrown onto the surface of a still pond of water. After 5 seconds thirty waves are seen to cover a distance of 2 metres from the centre. Calculate the wavelength, speed and frequency of the waves in the water.</a:t>
            </a:r>
          </a:p>
          <a:p>
            <a:pPr marL="0" indent="0">
              <a:buNone/>
            </a:pPr>
            <a:r>
              <a:rPr lang="en-AU" dirty="0">
                <a:solidFill>
                  <a:srgbClr val="002060"/>
                </a:solidFill>
                <a:latin typeface="Corbel" panose="020B0503020204020204" pitchFamily="34" charset="0"/>
              </a:rPr>
              <a:t>Solution</a:t>
            </a:r>
          </a:p>
          <a:p>
            <a:pPr marL="0" indent="0">
              <a:spcAft>
                <a:spcPts val="1800"/>
              </a:spcAft>
              <a:buNone/>
            </a:pPr>
            <a:r>
              <a:rPr lang="en-AU" dirty="0">
                <a:solidFill>
                  <a:srgbClr val="002060"/>
                </a:solidFill>
                <a:latin typeface="Corbel" panose="020B0503020204020204" pitchFamily="34" charset="0"/>
              </a:rPr>
              <a:t>Frequency: 5 seconds = 30 waves, hence in 1 second there are 6 waves. Thence the frequency is 6 Hz.</a:t>
            </a:r>
          </a:p>
          <a:p>
            <a:pPr marL="0" indent="0">
              <a:spcAft>
                <a:spcPts val="1800"/>
              </a:spcAft>
              <a:buNone/>
            </a:pPr>
            <a:r>
              <a:rPr lang="en-AU" dirty="0">
                <a:solidFill>
                  <a:srgbClr val="002060"/>
                </a:solidFill>
                <a:latin typeface="Corbel" panose="020B0503020204020204" pitchFamily="34" charset="0"/>
              </a:rPr>
              <a:t>Wavelength: 30 waves across 2 metres. Hence the wavelength is 2 ÷ 30 = 0.067 m per wave</a:t>
            </a:r>
          </a:p>
          <a:p>
            <a:pPr marL="0" indent="0">
              <a:buNone/>
            </a:pPr>
            <a:r>
              <a:rPr lang="en-AU" dirty="0">
                <a:solidFill>
                  <a:srgbClr val="002060"/>
                </a:solidFill>
                <a:latin typeface="Corbel" panose="020B0503020204020204" pitchFamily="34" charset="0"/>
              </a:rPr>
              <a:t>Velocity: c = f x </a:t>
            </a:r>
            <a:r>
              <a:rPr lang="el-GR" dirty="0">
                <a:solidFill>
                  <a:srgbClr val="002060"/>
                </a:solidFill>
                <a:latin typeface="Corbel" panose="020B0503020204020204" pitchFamily="34" charset="0"/>
              </a:rPr>
              <a:t>λ</a:t>
            </a:r>
            <a:r>
              <a:rPr lang="en-AU" dirty="0">
                <a:solidFill>
                  <a:srgbClr val="002060"/>
                </a:solidFill>
                <a:latin typeface="Corbel" panose="020B0503020204020204" pitchFamily="34" charset="0"/>
              </a:rPr>
              <a:t> = 6 x 0.067 = 0.4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a:t>
            </a:r>
          </a:p>
        </p:txBody>
      </p:sp>
    </p:spTree>
    <p:extLst>
      <p:ext uri="{BB962C8B-B14F-4D97-AF65-F5344CB8AC3E}">
        <p14:creationId xmlns:p14="http://schemas.microsoft.com/office/powerpoint/2010/main" val="281646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19572" y="2564904"/>
            <a:ext cx="7704855"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the principles behind wave energy better explains the fundamentals of light and sound</a:t>
            </a:r>
          </a:p>
        </p:txBody>
      </p:sp>
    </p:spTree>
    <p:extLst>
      <p:ext uri="{BB962C8B-B14F-4D97-AF65-F5344CB8AC3E}">
        <p14:creationId xmlns:p14="http://schemas.microsoft.com/office/powerpoint/2010/main" val="297774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1844824"/>
            <a:ext cx="7344816" cy="3539430"/>
          </a:xfrm>
          <a:prstGeom prst="rect">
            <a:avLst/>
          </a:prstGeom>
          <a:noFill/>
        </p:spPr>
        <p:txBody>
          <a:bodyPr wrap="square" rtlCol="0">
            <a:spAutoFit/>
          </a:bodyPr>
          <a:lstStyle/>
          <a:p>
            <a:pPr>
              <a:buClr>
                <a:srgbClr val="7030A0"/>
              </a:buClr>
            </a:pPr>
            <a:r>
              <a:rPr lang="en-AU" sz="2800" dirty="0">
                <a:solidFill>
                  <a:schemeClr val="tx2"/>
                </a:solidFill>
                <a:latin typeface="Arial" panose="020B0604020202020204" pitchFamily="34" charset="0"/>
                <a:cs typeface="Arial" panose="020B0604020202020204" pitchFamily="34" charset="0"/>
              </a:rPr>
              <a:t>Amplitude</a:t>
            </a:r>
          </a:p>
          <a:p>
            <a:pPr>
              <a:buClr>
                <a:srgbClr val="7030A0"/>
              </a:buClr>
            </a:pPr>
            <a:r>
              <a:rPr lang="en-AU" sz="2800" dirty="0">
                <a:solidFill>
                  <a:schemeClr val="tx2"/>
                </a:solidFill>
                <a:latin typeface="Arial" panose="020B0604020202020204" pitchFamily="34" charset="0"/>
                <a:cs typeface="Arial" panose="020B0604020202020204" pitchFamily="34" charset="0"/>
              </a:rPr>
              <a:t>Echo</a:t>
            </a:r>
          </a:p>
          <a:p>
            <a:pPr>
              <a:buClr>
                <a:srgbClr val="7030A0"/>
              </a:buClr>
            </a:pPr>
            <a:r>
              <a:rPr lang="en-AU" sz="2800" dirty="0">
                <a:solidFill>
                  <a:schemeClr val="tx2"/>
                </a:solidFill>
                <a:latin typeface="Arial" panose="020B0604020202020204" pitchFamily="34" charset="0"/>
                <a:cs typeface="Arial" panose="020B0604020202020204" pitchFamily="34" charset="0"/>
              </a:rPr>
              <a:t>Period</a:t>
            </a:r>
          </a:p>
          <a:p>
            <a:pPr>
              <a:buClr>
                <a:srgbClr val="7030A0"/>
              </a:buClr>
            </a:pPr>
            <a:r>
              <a:rPr lang="en-AU" sz="2800" dirty="0">
                <a:solidFill>
                  <a:schemeClr val="tx2"/>
                </a:solidFill>
                <a:latin typeface="Arial" panose="020B0604020202020204" pitchFamily="34" charset="0"/>
                <a:cs typeface="Arial" panose="020B0604020202020204" pitchFamily="34" charset="0"/>
              </a:rPr>
              <a:t>Frequency</a:t>
            </a:r>
          </a:p>
          <a:p>
            <a:pPr>
              <a:buClr>
                <a:srgbClr val="7030A0"/>
              </a:buClr>
            </a:pPr>
            <a:r>
              <a:rPr lang="en-AU" sz="2800" dirty="0">
                <a:solidFill>
                  <a:schemeClr val="tx2"/>
                </a:solidFill>
                <a:latin typeface="Arial" panose="020B0604020202020204" pitchFamily="34" charset="0"/>
                <a:cs typeface="Arial" panose="020B0604020202020204" pitchFamily="34" charset="0"/>
              </a:rPr>
              <a:t>Reverberation</a:t>
            </a:r>
          </a:p>
          <a:p>
            <a:pPr>
              <a:buClr>
                <a:srgbClr val="7030A0"/>
              </a:buClr>
            </a:pPr>
            <a:r>
              <a:rPr lang="en-AU" sz="2800" dirty="0">
                <a:solidFill>
                  <a:schemeClr val="tx2"/>
                </a:solidFill>
                <a:latin typeface="Arial" panose="020B0604020202020204" pitchFamily="34" charset="0"/>
                <a:cs typeface="Arial" panose="020B0604020202020204" pitchFamily="34" charset="0"/>
              </a:rPr>
              <a:t>Phase</a:t>
            </a:r>
          </a:p>
          <a:p>
            <a:pPr>
              <a:buClr>
                <a:srgbClr val="7030A0"/>
              </a:buClr>
            </a:pPr>
            <a:r>
              <a:rPr lang="en-AU" sz="2800" dirty="0">
                <a:solidFill>
                  <a:schemeClr val="tx2"/>
                </a:solidFill>
                <a:latin typeface="Arial" panose="020B0604020202020204" pitchFamily="34" charset="0"/>
                <a:cs typeface="Arial" panose="020B0604020202020204" pitchFamily="34" charset="0"/>
              </a:rPr>
              <a:t>Pitch </a:t>
            </a:r>
          </a:p>
          <a:p>
            <a:pPr>
              <a:buClr>
                <a:srgbClr val="7030A0"/>
              </a:buClr>
            </a:pPr>
            <a:r>
              <a:rPr lang="en-AU" sz="2800" dirty="0">
                <a:solidFill>
                  <a:schemeClr val="tx2"/>
                </a:solidFill>
                <a:latin typeface="Arial" panose="020B0604020202020204" pitchFamily="34" charset="0"/>
                <a:cs typeface="Arial" panose="020B0604020202020204" pitchFamily="34" charset="0"/>
              </a:rPr>
              <a:t>Velocity</a:t>
            </a:r>
          </a:p>
        </p:txBody>
      </p:sp>
    </p:spTree>
    <p:extLst>
      <p:ext uri="{BB962C8B-B14F-4D97-AF65-F5344CB8AC3E}">
        <p14:creationId xmlns:p14="http://schemas.microsoft.com/office/powerpoint/2010/main" val="179342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10.2 -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10.3, page 323-330 and answer </a:t>
            </a:r>
          </a:p>
          <a:p>
            <a:pPr marL="0" indent="0">
              <a:spcAft>
                <a:spcPts val="1200"/>
              </a:spcAft>
              <a:buNone/>
            </a:pPr>
            <a:r>
              <a:rPr lang="en-AU" sz="2800" dirty="0">
                <a:solidFill>
                  <a:schemeClr val="tx2"/>
                </a:solidFill>
                <a:latin typeface="Arial" pitchFamily="34" charset="0"/>
                <a:cs typeface="Arial" pitchFamily="34" charset="0"/>
              </a:rPr>
              <a:t>	Q1&amp;2 Set 10.3</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622311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2883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10.3 </a:t>
            </a:r>
            <a:r>
              <a:rPr lang="en-AU" sz="2800">
                <a:solidFill>
                  <a:srgbClr val="002060"/>
                </a:solidFill>
              </a:rPr>
              <a:t>Pages 323-330</a:t>
            </a:r>
            <a:endParaRPr lang="en-AU" sz="2800" dirty="0">
              <a:solidFill>
                <a:srgbClr val="002060"/>
              </a:solidFill>
            </a:endParaRPr>
          </a:p>
        </p:txBody>
      </p:sp>
      <p:sp>
        <p:nvSpPr>
          <p:cNvPr id="2" name="Title 1"/>
          <p:cNvSpPr>
            <a:spLocks noGrp="1"/>
          </p:cNvSpPr>
          <p:nvPr>
            <p:ph type="ctrTitle"/>
          </p:nvPr>
        </p:nvSpPr>
        <p:spPr>
          <a:xfrm>
            <a:off x="457200" y="908720"/>
            <a:ext cx="8305800" cy="1453480"/>
          </a:xfrm>
        </p:spPr>
        <p:txBody>
          <a:bodyPr/>
          <a:lstStyle/>
          <a:p>
            <a:r>
              <a:rPr lang="en-AU" sz="6000" dirty="0"/>
              <a:t>Wave Behaviours</a:t>
            </a:r>
            <a:endParaRPr lang="en-AU" dirty="0"/>
          </a:p>
        </p:txBody>
      </p:sp>
    </p:spTree>
    <p:extLst>
      <p:ext uri="{BB962C8B-B14F-4D97-AF65-F5344CB8AC3E}">
        <p14:creationId xmlns:p14="http://schemas.microsoft.com/office/powerpoint/2010/main" val="150750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Reflection</a:t>
            </a:r>
          </a:p>
        </p:txBody>
      </p:sp>
      <p:sp>
        <p:nvSpPr>
          <p:cNvPr id="3" name="Content Placeholder 2"/>
          <p:cNvSpPr>
            <a:spLocks noGrp="1"/>
          </p:cNvSpPr>
          <p:nvPr>
            <p:ph sz="quarter" idx="1"/>
          </p:nvPr>
        </p:nvSpPr>
        <p:spPr>
          <a:xfrm>
            <a:off x="251520" y="1340768"/>
            <a:ext cx="8640960" cy="5400600"/>
          </a:xfrm>
          <a:solidFill>
            <a:schemeClr val="tx1">
              <a:alpha val="60000"/>
            </a:schemeClr>
          </a:solidFill>
        </p:spPr>
        <p:txBody>
          <a:bodyPr>
            <a:noAutofit/>
          </a:bodyPr>
          <a:lstStyle/>
          <a:p>
            <a:pPr marL="0" indent="0">
              <a:buClr>
                <a:srgbClr val="7030A0"/>
              </a:buClr>
              <a:buNone/>
            </a:pPr>
            <a:r>
              <a:rPr lang="en-AU" dirty="0">
                <a:solidFill>
                  <a:srgbClr val="002060"/>
                </a:solidFill>
                <a:latin typeface="Corbel" panose="020B0503020204020204" pitchFamily="34" charset="0"/>
              </a:rPr>
              <a:t>When the wave does not pass through the solid barrier it encounters. The light ray that hits the mirror is called the incident ray. The light ray that bounces off the mirror is called the reflected ray.</a:t>
            </a:r>
          </a:p>
          <a:p>
            <a:pPr>
              <a:buClr>
                <a:srgbClr val="7030A0"/>
              </a:buClr>
            </a:pPr>
            <a:endParaRPr lang="en-AU" dirty="0">
              <a:solidFill>
                <a:srgbClr val="002060"/>
              </a:solidFill>
              <a:latin typeface="Corbel" panose="020B0503020204020204" pitchFamily="34" charset="0"/>
            </a:endParaRPr>
          </a:p>
          <a:p>
            <a:pPr>
              <a:buClr>
                <a:srgbClr val="7030A0"/>
              </a:buClr>
            </a:pPr>
            <a:endParaRPr lang="en-AU" dirty="0">
              <a:solidFill>
                <a:srgbClr val="002060"/>
              </a:solidFill>
              <a:latin typeface="Corbel" panose="020B0503020204020204" pitchFamily="34" charset="0"/>
            </a:endParaRPr>
          </a:p>
          <a:p>
            <a:pPr marL="0" indent="0">
              <a:buClr>
                <a:srgbClr val="7030A0"/>
              </a:buClr>
              <a:buNone/>
            </a:pPr>
            <a:endParaRPr lang="en-AU" dirty="0">
              <a:solidFill>
                <a:srgbClr val="002060"/>
              </a:solidFill>
              <a:latin typeface="Corbel" panose="020B0503020204020204" pitchFamily="34" charset="0"/>
            </a:endParaRPr>
          </a:p>
          <a:p>
            <a:pPr marL="0" indent="0">
              <a:buClr>
                <a:srgbClr val="7030A0"/>
              </a:buClr>
              <a:buNone/>
            </a:pPr>
            <a:r>
              <a:rPr lang="en-AU" dirty="0">
                <a:solidFill>
                  <a:srgbClr val="002060"/>
                </a:solidFill>
                <a:latin typeface="Corbel" panose="020B0503020204020204" pitchFamily="34" charset="0"/>
              </a:rPr>
              <a:t>Law of reflection</a:t>
            </a:r>
          </a:p>
          <a:p>
            <a:pPr marL="620713" indent="-273050">
              <a:buClr>
                <a:srgbClr val="7030A0"/>
              </a:buClr>
            </a:pPr>
            <a:r>
              <a:rPr lang="en-AU" dirty="0">
                <a:solidFill>
                  <a:srgbClr val="002060"/>
                </a:solidFill>
                <a:latin typeface="Corbel" panose="020B0503020204020204" pitchFamily="34" charset="0"/>
              </a:rPr>
              <a:t>Angle of incidence (</a:t>
            </a:r>
            <a:r>
              <a:rPr lang="el-GR" dirty="0">
                <a:solidFill>
                  <a:srgbClr val="002060"/>
                </a:solidFill>
                <a:latin typeface="Corbel" panose="020B0503020204020204" pitchFamily="34" charset="0"/>
              </a:rPr>
              <a:t>θ</a:t>
            </a:r>
            <a:r>
              <a:rPr lang="en-AU" baseline="-25000" dirty="0">
                <a:solidFill>
                  <a:srgbClr val="002060"/>
                </a:solidFill>
                <a:latin typeface="Corbel" panose="020B0503020204020204" pitchFamily="34" charset="0"/>
              </a:rPr>
              <a:t>i</a:t>
            </a:r>
            <a:r>
              <a:rPr lang="en-AU" dirty="0">
                <a:solidFill>
                  <a:srgbClr val="002060"/>
                </a:solidFill>
                <a:latin typeface="Corbel" panose="020B0503020204020204" pitchFamily="34" charset="0"/>
              </a:rPr>
              <a:t>) = Angle of reflection (</a:t>
            </a:r>
            <a:r>
              <a:rPr lang="el-GR" dirty="0">
                <a:solidFill>
                  <a:srgbClr val="002060"/>
                </a:solidFill>
                <a:latin typeface="Corbel" panose="020B0503020204020204" pitchFamily="34" charset="0"/>
              </a:rPr>
              <a:t>θ</a:t>
            </a:r>
            <a:r>
              <a:rPr lang="en-AU" baseline="-25000" dirty="0">
                <a:solidFill>
                  <a:srgbClr val="002060"/>
                </a:solidFill>
                <a:latin typeface="Corbel" panose="020B0503020204020204" pitchFamily="34" charset="0"/>
              </a:rPr>
              <a:t>r</a:t>
            </a:r>
            <a:r>
              <a:rPr lang="en-AU" dirty="0">
                <a:solidFill>
                  <a:srgbClr val="002060"/>
                </a:solidFill>
                <a:latin typeface="Corbel" panose="020B0503020204020204" pitchFamily="34" charset="0"/>
              </a:rPr>
              <a:t>)</a:t>
            </a:r>
          </a:p>
          <a:p>
            <a:pPr marL="620713" indent="-273050">
              <a:buClr>
                <a:srgbClr val="7030A0"/>
              </a:buClr>
            </a:pPr>
            <a:r>
              <a:rPr lang="en-AU" dirty="0">
                <a:solidFill>
                  <a:srgbClr val="002060"/>
                </a:solidFill>
                <a:latin typeface="Corbel" panose="020B0503020204020204" pitchFamily="34" charset="0"/>
              </a:rPr>
              <a:t>Incidence ray and reflected ray are on the opposite sides of the normal.</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9952" y="2636912"/>
            <a:ext cx="3384376" cy="2538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254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Two Categories of Waves</a:t>
            </a:r>
          </a:p>
        </p:txBody>
      </p:sp>
      <p:sp>
        <p:nvSpPr>
          <p:cNvPr id="3" name="Content Placeholder 2"/>
          <p:cNvSpPr>
            <a:spLocks noGrp="1"/>
          </p:cNvSpPr>
          <p:nvPr>
            <p:ph sz="quarter" idx="1"/>
          </p:nvPr>
        </p:nvSpPr>
        <p:spPr>
          <a:xfrm>
            <a:off x="457200" y="1524000"/>
            <a:ext cx="8229600" cy="5001344"/>
          </a:xfrm>
          <a:solidFill>
            <a:schemeClr val="tx1">
              <a:alpha val="60000"/>
            </a:schemeClr>
          </a:solidFill>
        </p:spPr>
        <p:txBody>
          <a:bodyPr>
            <a:noAutofit/>
          </a:bodyPr>
          <a:lstStyle/>
          <a:p>
            <a:pPr marL="514350" indent="-514350">
              <a:buClr>
                <a:srgbClr val="7030A0"/>
              </a:buClr>
              <a:buSzPct val="120000"/>
              <a:buFont typeface="+mj-lt"/>
              <a:buAutoNum type="arabicPeriod"/>
            </a:pPr>
            <a:r>
              <a:rPr lang="en-AU" sz="3000" dirty="0">
                <a:solidFill>
                  <a:srgbClr val="002060"/>
                </a:solidFill>
                <a:latin typeface="Corbel" panose="020B0503020204020204" pitchFamily="34" charset="0"/>
              </a:rPr>
              <a:t>Mechanical waves, e.g. sound, require a medium due to the particles need for a medium to travel. These include;</a:t>
            </a:r>
          </a:p>
          <a:p>
            <a:pPr marL="2327275" indent="-514350">
              <a:buClr>
                <a:srgbClr val="7030A0"/>
              </a:buClr>
              <a:buSzPct val="100000"/>
            </a:pPr>
            <a:r>
              <a:rPr lang="en-AU" sz="3000" dirty="0">
                <a:solidFill>
                  <a:srgbClr val="002060"/>
                </a:solidFill>
                <a:latin typeface="Corbel" panose="020B0503020204020204" pitchFamily="34" charset="0"/>
              </a:rPr>
              <a:t>Transverse Waves</a:t>
            </a:r>
          </a:p>
          <a:p>
            <a:pPr marL="2327275" indent="-514350">
              <a:buClr>
                <a:srgbClr val="7030A0"/>
              </a:buClr>
              <a:buSzPct val="100000"/>
            </a:pPr>
            <a:r>
              <a:rPr lang="en-AU" sz="3000" dirty="0">
                <a:solidFill>
                  <a:srgbClr val="002060"/>
                </a:solidFill>
                <a:latin typeface="Corbel" panose="020B0503020204020204" pitchFamily="34" charset="0"/>
              </a:rPr>
              <a:t>Longitudinal Waves</a:t>
            </a:r>
          </a:p>
          <a:p>
            <a:pPr marL="2327275" indent="-514350">
              <a:buSzPct val="100000"/>
            </a:pPr>
            <a:endParaRPr lang="en-AU" sz="3000" dirty="0">
              <a:solidFill>
                <a:srgbClr val="002060"/>
              </a:solidFill>
              <a:latin typeface="Corbel" panose="020B0503020204020204" pitchFamily="34" charset="0"/>
            </a:endParaRPr>
          </a:p>
          <a:p>
            <a:pPr marL="514350" indent="-514350">
              <a:buClr>
                <a:srgbClr val="7030A0"/>
              </a:buClr>
              <a:buSzPct val="120000"/>
              <a:buFont typeface="+mj-lt"/>
              <a:buAutoNum type="arabicPeriod" startAt="2"/>
            </a:pPr>
            <a:r>
              <a:rPr lang="en-AU" sz="3000" dirty="0">
                <a:solidFill>
                  <a:srgbClr val="002060"/>
                </a:solidFill>
                <a:latin typeface="Corbel" panose="020B0503020204020204" pitchFamily="34" charset="0"/>
              </a:rPr>
              <a:t>Non-mechanical waves, e.g. light, doesn’t need require a medium to travel. (Light can travel through a vacuum and also light can have mechanical properties).</a:t>
            </a:r>
          </a:p>
          <a:p>
            <a:endParaRPr lang="en-AU" sz="3000" dirty="0">
              <a:solidFill>
                <a:srgbClr val="002060"/>
              </a:solidFill>
              <a:latin typeface="Corbel" panose="020B0503020204020204" pitchFamily="34" charset="0"/>
            </a:endParaRPr>
          </a:p>
        </p:txBody>
      </p:sp>
    </p:spTree>
    <p:extLst>
      <p:ext uri="{BB962C8B-B14F-4D97-AF65-F5344CB8AC3E}">
        <p14:creationId xmlns:p14="http://schemas.microsoft.com/office/powerpoint/2010/main" val="3103211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Reflection</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075" y="1412776"/>
            <a:ext cx="508769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87290" y="1412776"/>
            <a:ext cx="3991568"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85640" y="3573016"/>
            <a:ext cx="3956696" cy="320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543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Reverberation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844824"/>
            <a:ext cx="7266762" cy="4320480"/>
          </a:xfrm>
          <a:prstGeom prst="rect">
            <a:avLst/>
          </a:prstGeom>
        </p:spPr>
      </p:pic>
    </p:spTree>
    <p:extLst>
      <p:ext uri="{BB962C8B-B14F-4D97-AF65-F5344CB8AC3E}">
        <p14:creationId xmlns:p14="http://schemas.microsoft.com/office/powerpoint/2010/main" val="55445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10.3a</a:t>
            </a:r>
          </a:p>
        </p:txBody>
      </p:sp>
      <p:sp>
        <p:nvSpPr>
          <p:cNvPr id="3" name="Content Placeholder 2"/>
          <p:cNvSpPr>
            <a:spLocks noGrp="1"/>
          </p:cNvSpPr>
          <p:nvPr>
            <p:ph sz="quarter" idx="1"/>
          </p:nvPr>
        </p:nvSpPr>
        <p:spPr>
          <a:xfrm>
            <a:off x="251520" y="1340768"/>
            <a:ext cx="8640960" cy="5328592"/>
          </a:xfrm>
          <a:solidFill>
            <a:schemeClr val="tx1">
              <a:alpha val="60000"/>
            </a:schemeClr>
          </a:solidFill>
        </p:spPr>
        <p:txBody>
          <a:bodyPr>
            <a:normAutofit/>
          </a:bodyPr>
          <a:lstStyle/>
          <a:p>
            <a:pPr marL="0" indent="0">
              <a:buClr>
                <a:srgbClr val="7030A0"/>
              </a:buClr>
              <a:buNone/>
            </a:pPr>
            <a:r>
              <a:rPr lang="en-AU" dirty="0">
                <a:solidFill>
                  <a:srgbClr val="002060"/>
                </a:solidFill>
                <a:latin typeface="Corbel" panose="020B0503020204020204" pitchFamily="34" charset="0"/>
              </a:rPr>
              <a:t>Jacob and Paula are standing 25 m and 15 m respectively from a large building when Jacob calls out loudly. Assume the speed of sound to be 340 ms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and that good reflection of sound occurs from the building.</a:t>
            </a:r>
          </a:p>
          <a:p>
            <a:pPr marL="457200" indent="-457200">
              <a:buClr>
                <a:srgbClr val="7030A0"/>
              </a:buClr>
              <a:buFont typeface="+mj-lt"/>
              <a:buAutoNum type="alphaLcParenR"/>
            </a:pPr>
            <a:r>
              <a:rPr lang="en-AU" dirty="0">
                <a:solidFill>
                  <a:srgbClr val="002060"/>
                </a:solidFill>
                <a:latin typeface="Corbel" panose="020B0503020204020204" pitchFamily="34" charset="0"/>
              </a:rPr>
              <a:t>Draw a diagram illustrating the situation</a:t>
            </a:r>
          </a:p>
          <a:p>
            <a:pPr marL="457200" indent="-457200">
              <a:buClr>
                <a:srgbClr val="7030A0"/>
              </a:buClr>
              <a:buFont typeface="+mj-lt"/>
              <a:buAutoNum type="alphaLcParenR"/>
            </a:pPr>
            <a:endParaRPr lang="en-AU" dirty="0">
              <a:solidFill>
                <a:srgbClr val="002060"/>
              </a:solidFill>
              <a:latin typeface="Corbel" panose="020B0503020204020204" pitchFamily="34" charset="0"/>
            </a:endParaRPr>
          </a:p>
          <a:p>
            <a:pPr marL="457200" indent="-457200">
              <a:buClr>
                <a:srgbClr val="7030A0"/>
              </a:buClr>
              <a:buFont typeface="+mj-lt"/>
              <a:buAutoNum type="alphaLcParenR"/>
            </a:pPr>
            <a:endParaRPr lang="en-AU" dirty="0">
              <a:solidFill>
                <a:srgbClr val="002060"/>
              </a:solidFill>
              <a:latin typeface="Corbel" panose="020B0503020204020204" pitchFamily="34" charset="0"/>
            </a:endParaRPr>
          </a:p>
          <a:p>
            <a:pPr marL="0" indent="0">
              <a:buClr>
                <a:srgbClr val="7030A0"/>
              </a:buClr>
              <a:buNone/>
              <a:tabLst>
                <a:tab pos="355600" algn="l"/>
                <a:tab pos="4572000" algn="l"/>
              </a:tabLst>
            </a:pPr>
            <a:r>
              <a:rPr lang="en-AU" dirty="0">
                <a:solidFill>
                  <a:srgbClr val="002060"/>
                </a:solidFill>
                <a:latin typeface="Corbel" panose="020B0503020204020204" pitchFamily="34" charset="0"/>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25" y="3861048"/>
            <a:ext cx="7346410" cy="1944216"/>
          </a:xfrm>
          <a:prstGeom prst="rect">
            <a:avLst/>
          </a:prstGeom>
        </p:spPr>
      </p:pic>
    </p:spTree>
    <p:extLst>
      <p:ext uri="{BB962C8B-B14F-4D97-AF65-F5344CB8AC3E}">
        <p14:creationId xmlns:p14="http://schemas.microsoft.com/office/powerpoint/2010/main" val="319729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10.3a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272" y="101756"/>
            <a:ext cx="4681728" cy="1239012"/>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251520" y="1427652"/>
                <a:ext cx="8640960" cy="2304256"/>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514350" indent="-514350">
                  <a:buClr>
                    <a:srgbClr val="7030A0"/>
                  </a:buClr>
                  <a:buFont typeface="+mj-lt"/>
                  <a:buAutoNum type="alphaLcParenR" startAt="2"/>
                </a:pPr>
                <a:r>
                  <a:rPr lang="en-AU" dirty="0">
                    <a:solidFill>
                      <a:srgbClr val="002060"/>
                    </a:solidFill>
                    <a:latin typeface="Corbel" panose="020B0503020204020204" pitchFamily="34" charset="0"/>
                  </a:rPr>
                  <a:t>Find the time delay between the two sounds Paula will hear.</a:t>
                </a:r>
              </a:p>
              <a:p>
                <a:pPr marL="0" indent="0">
                  <a:buClr>
                    <a:srgbClr val="7030A0"/>
                  </a:buClr>
                  <a:buNone/>
                  <a:tabLst>
                    <a:tab pos="449263" algn="l"/>
                  </a:tabLst>
                </a:pPr>
                <a:r>
                  <a:rPr lang="en-AU" dirty="0">
                    <a:solidFill>
                      <a:srgbClr val="002060"/>
                    </a:solidFill>
                    <a:latin typeface="Corbel" panose="020B0503020204020204" pitchFamily="34" charset="0"/>
                  </a:rPr>
                  <a:t>	v = 340 m s</a:t>
                </a:r>
                <a:r>
                  <a:rPr lang="en-AU" baseline="30000" dirty="0">
                    <a:solidFill>
                      <a:srgbClr val="002060"/>
                    </a:solidFill>
                    <a:latin typeface="Corbel" panose="020B0503020204020204" pitchFamily="34" charset="0"/>
                  </a:rPr>
                  <a:t>-1</a:t>
                </a:r>
              </a:p>
              <a:p>
                <a:pPr marL="0" indent="0">
                  <a:buClr>
                    <a:srgbClr val="7030A0"/>
                  </a:buClr>
                  <a:buNone/>
                  <a:tabLst>
                    <a:tab pos="449263" algn="l"/>
                  </a:tabLst>
                </a:pPr>
                <a:r>
                  <a:rPr lang="en-AU" dirty="0">
                    <a:solidFill>
                      <a:srgbClr val="002060"/>
                    </a:solidFill>
                    <a:latin typeface="Corbel" panose="020B0503020204020204" pitchFamily="34" charset="0"/>
                  </a:rPr>
                  <a:t>	v = </a:t>
                </a:r>
                <a14:m>
                  <m:oMath xmlns:m="http://schemas.openxmlformats.org/officeDocument/2006/math">
                    <m:f>
                      <m:fPr>
                        <m:ctrlPr>
                          <a:rPr lang="en-AU" i="1">
                            <a:solidFill>
                              <a:srgbClr val="002060"/>
                            </a:solidFill>
                            <a:latin typeface="Cambria Math" panose="02040503050406030204" pitchFamily="18" charset="0"/>
                          </a:rPr>
                        </m:ctrlPr>
                      </m:fPr>
                      <m:num>
                        <m:r>
                          <a:rPr lang="en-AU" i="1">
                            <a:solidFill>
                              <a:srgbClr val="002060"/>
                            </a:solidFill>
                            <a:latin typeface="Cambria Math" panose="02040503050406030204" pitchFamily="18" charset="0"/>
                          </a:rPr>
                          <m:t>𝑠</m:t>
                        </m:r>
                      </m:num>
                      <m:den>
                        <m:r>
                          <a:rPr lang="en-AU" i="1">
                            <a:solidFill>
                              <a:srgbClr val="002060"/>
                            </a:solidFill>
                            <a:latin typeface="Cambria Math" panose="02040503050406030204" pitchFamily="18" charset="0"/>
                          </a:rPr>
                          <m:t>𝑡</m:t>
                        </m:r>
                      </m:den>
                    </m:f>
                  </m:oMath>
                </a14:m>
                <a:r>
                  <a:rPr lang="en-AU" dirty="0">
                    <a:solidFill>
                      <a:srgbClr val="002060"/>
                    </a:solidFill>
                    <a:latin typeface="Corbel" panose="020B0503020204020204" pitchFamily="34" charset="0"/>
                  </a:rPr>
                  <a:t> ,      hence       t = </a:t>
                </a:r>
                <a14:m>
                  <m:oMath xmlns:m="http://schemas.openxmlformats.org/officeDocument/2006/math">
                    <m:f>
                      <m:fPr>
                        <m:ctrlPr>
                          <a:rPr lang="en-AU" i="1">
                            <a:solidFill>
                              <a:srgbClr val="002060"/>
                            </a:solidFill>
                            <a:latin typeface="Cambria Math" panose="02040503050406030204" pitchFamily="18" charset="0"/>
                          </a:rPr>
                        </m:ctrlPr>
                      </m:fPr>
                      <m:num>
                        <m:r>
                          <a:rPr lang="en-AU" i="1">
                            <a:solidFill>
                              <a:srgbClr val="002060"/>
                            </a:solidFill>
                            <a:latin typeface="Cambria Math" panose="02040503050406030204" pitchFamily="18" charset="0"/>
                          </a:rPr>
                          <m:t>𝑠</m:t>
                        </m:r>
                      </m:num>
                      <m:den>
                        <m:r>
                          <a:rPr lang="en-AU" b="0" i="1" smtClean="0">
                            <a:solidFill>
                              <a:srgbClr val="002060"/>
                            </a:solidFill>
                            <a:latin typeface="Cambria Math" panose="02040503050406030204" pitchFamily="18" charset="0"/>
                          </a:rPr>
                          <m:t>𝑣</m:t>
                        </m:r>
                      </m:den>
                    </m:f>
                  </m:oMath>
                </a14:m>
                <a:endParaRPr lang="en-AU" dirty="0">
                  <a:solidFill>
                    <a:srgbClr val="002060"/>
                  </a:solidFill>
                  <a:latin typeface="Corbel" panose="020B0503020204020204" pitchFamily="34"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251520" y="1427652"/>
                <a:ext cx="8640960" cy="2304256"/>
              </a:xfrm>
              <a:prstGeom prst="rect">
                <a:avLst/>
              </a:prstGeom>
              <a:blipFill rotWithShape="0">
                <a:blip r:embed="rId3"/>
                <a:stretch>
                  <a:fillRect l="-1128" t="-2381" r="-218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a:off x="251520" y="3731908"/>
                <a:ext cx="4320480" cy="1944216"/>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Directly from Jacob</a:t>
                </a:r>
              </a:p>
              <a:p>
                <a:pPr marL="0" indent="0">
                  <a:buClr>
                    <a:srgbClr val="7030A0"/>
                  </a:buClr>
                  <a:buNone/>
                  <a:tabLst>
                    <a:tab pos="449263" algn="l"/>
                  </a:tabLst>
                </a:pPr>
                <a:r>
                  <a:rPr lang="en-AU" dirty="0">
                    <a:solidFill>
                      <a:srgbClr val="002060"/>
                    </a:solidFill>
                    <a:latin typeface="Corbel" panose="020B0503020204020204" pitchFamily="34" charset="0"/>
                  </a:rPr>
                  <a:t>	s = 10 m </a:t>
                </a:r>
              </a:p>
              <a:p>
                <a:pPr marL="0" indent="0">
                  <a:buClr>
                    <a:srgbClr val="7030A0"/>
                  </a:buClr>
                  <a:buNone/>
                  <a:tabLst>
                    <a:tab pos="449263" algn="l"/>
                  </a:tabLst>
                </a:pPr>
                <a:r>
                  <a:rPr lang="en-AU" dirty="0">
                    <a:solidFill>
                      <a:srgbClr val="002060"/>
                    </a:solidFill>
                    <a:latin typeface="Corbel" panose="020B0503020204020204" pitchFamily="34" charset="0"/>
                  </a:rPr>
                  <a:t>	t = </a:t>
                </a:r>
                <a14:m>
                  <m:oMath xmlns:m="http://schemas.openxmlformats.org/officeDocument/2006/math">
                    <m:f>
                      <m:fPr>
                        <m:ctrlPr>
                          <a:rPr lang="en-AU" i="1">
                            <a:solidFill>
                              <a:srgbClr val="002060"/>
                            </a:solidFill>
                            <a:latin typeface="Cambria Math" panose="02040503050406030204" pitchFamily="18" charset="0"/>
                          </a:rPr>
                        </m:ctrlPr>
                      </m:fPr>
                      <m:num>
                        <m:r>
                          <a:rPr lang="en-AU" i="1">
                            <a:solidFill>
                              <a:srgbClr val="002060"/>
                            </a:solidFill>
                            <a:latin typeface="Cambria Math" panose="02040503050406030204" pitchFamily="18" charset="0"/>
                          </a:rPr>
                          <m:t>𝑠</m:t>
                        </m:r>
                      </m:num>
                      <m:den>
                        <m:r>
                          <a:rPr lang="en-AU" b="0" i="1" smtClean="0">
                            <a:solidFill>
                              <a:srgbClr val="002060"/>
                            </a:solidFill>
                            <a:latin typeface="Cambria Math" panose="02040503050406030204" pitchFamily="18" charset="0"/>
                          </a:rPr>
                          <m:t>𝑣</m:t>
                        </m:r>
                      </m:den>
                    </m:f>
                  </m:oMath>
                </a14:m>
                <a:r>
                  <a:rPr lang="en-AU" dirty="0">
                    <a:solidFill>
                      <a:srgbClr val="002060"/>
                    </a:solidFill>
                    <a:latin typeface="Corbel" panose="020B0503020204020204" pitchFamily="34" charset="0"/>
                  </a:rPr>
                  <a:t> = </a:t>
                </a:r>
                <a14:m>
                  <m:oMath xmlns:m="http://schemas.openxmlformats.org/officeDocument/2006/math">
                    <m:f>
                      <m:fPr>
                        <m:ctrlPr>
                          <a:rPr lang="en-AU" i="1">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10</m:t>
                        </m:r>
                      </m:num>
                      <m:den>
                        <m:r>
                          <a:rPr lang="en-AU" b="0" i="1" smtClean="0">
                            <a:solidFill>
                              <a:srgbClr val="002060"/>
                            </a:solidFill>
                            <a:latin typeface="Cambria Math" panose="02040503050406030204" pitchFamily="18" charset="0"/>
                          </a:rPr>
                          <m:t>340</m:t>
                        </m:r>
                      </m:den>
                    </m:f>
                  </m:oMath>
                </a14:m>
                <a:r>
                  <a:rPr lang="en-AU" dirty="0">
                    <a:solidFill>
                      <a:srgbClr val="002060"/>
                    </a:solidFill>
                    <a:latin typeface="Corbel" panose="020B0503020204020204" pitchFamily="34" charset="0"/>
                  </a:rPr>
                  <a:t> = 2.94 x 10</a:t>
                </a:r>
                <a:r>
                  <a:rPr lang="en-AU" baseline="30000" dirty="0">
                    <a:solidFill>
                      <a:srgbClr val="002060"/>
                    </a:solidFill>
                    <a:latin typeface="Corbel" panose="020B0503020204020204" pitchFamily="34" charset="0"/>
                  </a:rPr>
                  <a:t>-2</a:t>
                </a:r>
                <a:r>
                  <a:rPr lang="en-AU" dirty="0">
                    <a:solidFill>
                      <a:srgbClr val="002060"/>
                    </a:solidFill>
                    <a:latin typeface="Corbel" panose="020B0503020204020204" pitchFamily="34" charset="0"/>
                  </a:rPr>
                  <a:t> s </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251520" y="3731908"/>
                <a:ext cx="4320480" cy="1944216"/>
              </a:xfrm>
              <a:prstGeom prst="rect">
                <a:avLst/>
              </a:prstGeom>
              <a:blipFill rotWithShape="0">
                <a:blip r:embed="rId4"/>
                <a:stretch>
                  <a:fillRect t="-2821"/>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a:xfrm>
                <a:off x="4572000" y="3731908"/>
                <a:ext cx="4320480" cy="1944216"/>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Echo off the wall</a:t>
                </a:r>
              </a:p>
              <a:p>
                <a:pPr marL="0" indent="0">
                  <a:buClr>
                    <a:srgbClr val="7030A0"/>
                  </a:buClr>
                  <a:buNone/>
                  <a:tabLst>
                    <a:tab pos="449263" algn="l"/>
                  </a:tabLst>
                </a:pPr>
                <a:r>
                  <a:rPr lang="en-AU" dirty="0">
                    <a:solidFill>
                      <a:srgbClr val="002060"/>
                    </a:solidFill>
                    <a:latin typeface="Corbel" panose="020B0503020204020204" pitchFamily="34" charset="0"/>
                  </a:rPr>
                  <a:t>	s = 40 m </a:t>
                </a:r>
              </a:p>
              <a:p>
                <a:pPr marL="0" indent="0">
                  <a:buClr>
                    <a:srgbClr val="7030A0"/>
                  </a:buClr>
                  <a:buNone/>
                  <a:tabLst>
                    <a:tab pos="449263" algn="l"/>
                  </a:tabLst>
                </a:pPr>
                <a:r>
                  <a:rPr lang="en-AU" dirty="0">
                    <a:solidFill>
                      <a:srgbClr val="002060"/>
                    </a:solidFill>
                    <a:latin typeface="Corbel" panose="020B0503020204020204" pitchFamily="34" charset="0"/>
                  </a:rPr>
                  <a:t>	t = </a:t>
                </a:r>
                <a14:m>
                  <m:oMath xmlns:m="http://schemas.openxmlformats.org/officeDocument/2006/math">
                    <m:f>
                      <m:fPr>
                        <m:ctrlPr>
                          <a:rPr lang="en-AU" i="1">
                            <a:solidFill>
                              <a:srgbClr val="002060"/>
                            </a:solidFill>
                            <a:latin typeface="Cambria Math" panose="02040503050406030204" pitchFamily="18" charset="0"/>
                          </a:rPr>
                        </m:ctrlPr>
                      </m:fPr>
                      <m:num>
                        <m:r>
                          <a:rPr lang="en-AU" i="1">
                            <a:solidFill>
                              <a:srgbClr val="002060"/>
                            </a:solidFill>
                            <a:latin typeface="Cambria Math" panose="02040503050406030204" pitchFamily="18" charset="0"/>
                          </a:rPr>
                          <m:t>𝑠</m:t>
                        </m:r>
                      </m:num>
                      <m:den>
                        <m:r>
                          <a:rPr lang="en-AU" b="0" i="1" smtClean="0">
                            <a:solidFill>
                              <a:srgbClr val="002060"/>
                            </a:solidFill>
                            <a:latin typeface="Cambria Math" panose="02040503050406030204" pitchFamily="18" charset="0"/>
                          </a:rPr>
                          <m:t>𝑣</m:t>
                        </m:r>
                      </m:den>
                    </m:f>
                  </m:oMath>
                </a14:m>
                <a:r>
                  <a:rPr lang="en-AU" dirty="0">
                    <a:solidFill>
                      <a:srgbClr val="002060"/>
                    </a:solidFill>
                    <a:latin typeface="Corbel" panose="020B0503020204020204" pitchFamily="34" charset="0"/>
                  </a:rPr>
                  <a:t> = </a:t>
                </a:r>
                <a14:m>
                  <m:oMath xmlns:m="http://schemas.openxmlformats.org/officeDocument/2006/math">
                    <m:f>
                      <m:fPr>
                        <m:ctrlPr>
                          <a:rPr lang="en-AU" i="1">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40</m:t>
                        </m:r>
                      </m:num>
                      <m:den>
                        <m:r>
                          <a:rPr lang="en-AU" b="0" i="1" smtClean="0">
                            <a:solidFill>
                              <a:srgbClr val="002060"/>
                            </a:solidFill>
                            <a:latin typeface="Cambria Math" panose="02040503050406030204" pitchFamily="18" charset="0"/>
                          </a:rPr>
                          <m:t>340</m:t>
                        </m:r>
                      </m:den>
                    </m:f>
                  </m:oMath>
                </a14:m>
                <a:r>
                  <a:rPr lang="en-AU" dirty="0">
                    <a:solidFill>
                      <a:srgbClr val="002060"/>
                    </a:solidFill>
                    <a:latin typeface="Corbel" panose="020B0503020204020204" pitchFamily="34" charset="0"/>
                  </a:rPr>
                  <a:t> = 1.18 x 10</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s </a:t>
                </a: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4572000" y="3731908"/>
                <a:ext cx="4320480" cy="1944216"/>
              </a:xfrm>
              <a:prstGeom prst="rect">
                <a:avLst/>
              </a:prstGeom>
              <a:blipFill rotWithShape="0">
                <a:blip r:embed="rId5"/>
                <a:stretch>
                  <a:fillRect t="-2821"/>
                </a:stretch>
              </a:blipFill>
            </p:spPr>
            <p:txBody>
              <a:bodyPr/>
              <a:lstStyle/>
              <a:p>
                <a:r>
                  <a:rPr lang="en-AU">
                    <a:noFill/>
                  </a:rPr>
                  <a:t> </a:t>
                </a:r>
              </a:p>
            </p:txBody>
          </p:sp>
        </mc:Fallback>
      </mc:AlternateContent>
      <p:sp>
        <p:nvSpPr>
          <p:cNvPr id="10" name="Content Placeholder 2"/>
          <p:cNvSpPr txBox="1">
            <a:spLocks/>
          </p:cNvSpPr>
          <p:nvPr/>
        </p:nvSpPr>
        <p:spPr>
          <a:xfrm>
            <a:off x="251520" y="5676124"/>
            <a:ext cx="8640960" cy="606522"/>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a:t>
            </a:r>
            <a:r>
              <a:rPr lang="el-GR" dirty="0">
                <a:solidFill>
                  <a:srgbClr val="002060"/>
                </a:solidFill>
                <a:latin typeface="Corbel" panose="020B0503020204020204" pitchFamily="34" charset="0"/>
              </a:rPr>
              <a:t>Δ</a:t>
            </a:r>
            <a:r>
              <a:rPr lang="en-AU" dirty="0">
                <a:solidFill>
                  <a:srgbClr val="002060"/>
                </a:solidFill>
                <a:latin typeface="Corbel" panose="020B0503020204020204" pitchFamily="34" charset="0"/>
              </a:rPr>
              <a:t>t = t2 – t1 = 1.18 x 10</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- 2.94 x 10</a:t>
            </a:r>
            <a:r>
              <a:rPr lang="en-AU" baseline="30000" dirty="0">
                <a:solidFill>
                  <a:srgbClr val="002060"/>
                </a:solidFill>
                <a:latin typeface="Corbel" panose="020B0503020204020204" pitchFamily="34" charset="0"/>
              </a:rPr>
              <a:t>-2</a:t>
            </a:r>
            <a:r>
              <a:rPr lang="en-AU" dirty="0">
                <a:solidFill>
                  <a:srgbClr val="002060"/>
                </a:solidFill>
                <a:latin typeface="Corbel" panose="020B0503020204020204" pitchFamily="34" charset="0"/>
              </a:rPr>
              <a:t> = 8.82 x 10</a:t>
            </a:r>
            <a:r>
              <a:rPr lang="en-AU" baseline="30000" dirty="0">
                <a:solidFill>
                  <a:srgbClr val="002060"/>
                </a:solidFill>
                <a:latin typeface="Corbel" panose="020B0503020204020204" pitchFamily="34" charset="0"/>
              </a:rPr>
              <a:t>-2</a:t>
            </a:r>
            <a:r>
              <a:rPr lang="en-AU" dirty="0">
                <a:solidFill>
                  <a:srgbClr val="002060"/>
                </a:solidFill>
                <a:latin typeface="Corbel" panose="020B0503020204020204" pitchFamily="34" charset="0"/>
              </a:rPr>
              <a:t> s</a:t>
            </a:r>
          </a:p>
        </p:txBody>
      </p:sp>
    </p:spTree>
    <p:extLst>
      <p:ext uri="{BB962C8B-B14F-4D97-AF65-F5344CB8AC3E}">
        <p14:creationId xmlns:p14="http://schemas.microsoft.com/office/powerpoint/2010/main" val="175282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10.3a</a:t>
            </a:r>
          </a:p>
        </p:txBody>
      </p:sp>
      <p:sp>
        <p:nvSpPr>
          <p:cNvPr id="6" name="Content Placeholder 2"/>
          <p:cNvSpPr txBox="1">
            <a:spLocks/>
          </p:cNvSpPr>
          <p:nvPr/>
        </p:nvSpPr>
        <p:spPr>
          <a:xfrm>
            <a:off x="254472" y="1340768"/>
            <a:ext cx="8640960" cy="2016224"/>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514350" indent="-514350">
              <a:buClr>
                <a:srgbClr val="7030A0"/>
              </a:buClr>
              <a:buFont typeface="+mj-lt"/>
              <a:buAutoNum type="alphaLcParenR" startAt="3"/>
            </a:pPr>
            <a:r>
              <a:rPr lang="en-AU" dirty="0">
                <a:solidFill>
                  <a:srgbClr val="002060"/>
                </a:solidFill>
                <a:latin typeface="Corbel" panose="020B0503020204020204" pitchFamily="34" charset="0"/>
              </a:rPr>
              <a:t>Will Paula hear an echo?</a:t>
            </a:r>
          </a:p>
          <a:p>
            <a:pPr marL="896938" indent="0">
              <a:buClr>
                <a:srgbClr val="7030A0"/>
              </a:buClr>
              <a:buNone/>
            </a:pPr>
            <a:r>
              <a:rPr lang="en-AU" dirty="0">
                <a:solidFill>
                  <a:srgbClr val="002060"/>
                </a:solidFill>
                <a:latin typeface="Corbel" panose="020B0503020204020204" pitchFamily="34" charset="0"/>
              </a:rPr>
              <a:t>	Unlikely, the two sounds that reach her are too close together.</a:t>
            </a:r>
          </a:p>
          <a:p>
            <a:pPr marL="514350" indent="-514350">
              <a:buClr>
                <a:srgbClr val="7030A0"/>
              </a:buClr>
              <a:buFont typeface="+mj-lt"/>
              <a:buAutoNum type="alphaLcParenR" startAt="4"/>
              <a:tabLst>
                <a:tab pos="449263" algn="l"/>
              </a:tabLst>
            </a:pPr>
            <a:r>
              <a:rPr lang="en-AU" dirty="0">
                <a:solidFill>
                  <a:srgbClr val="002060"/>
                </a:solidFill>
                <a:latin typeface="Corbel" panose="020B0503020204020204" pitchFamily="34" charset="0"/>
              </a:rPr>
              <a:t>Will Jacob detect the echo?</a:t>
            </a:r>
          </a:p>
        </p:txBody>
      </p:sp>
      <p:sp>
        <p:nvSpPr>
          <p:cNvPr id="7" name="Content Placeholder 2"/>
          <p:cNvSpPr txBox="1">
            <a:spLocks/>
          </p:cNvSpPr>
          <p:nvPr/>
        </p:nvSpPr>
        <p:spPr>
          <a:xfrm>
            <a:off x="251520" y="3356992"/>
            <a:ext cx="4320480" cy="1944216"/>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Directly from Jacob</a:t>
            </a:r>
          </a:p>
          <a:p>
            <a:pPr marL="0" indent="0">
              <a:buClr>
                <a:srgbClr val="7030A0"/>
              </a:buClr>
              <a:buNone/>
              <a:tabLst>
                <a:tab pos="449263" algn="l"/>
              </a:tabLst>
            </a:pPr>
            <a:r>
              <a:rPr lang="en-AU" dirty="0">
                <a:solidFill>
                  <a:srgbClr val="002060"/>
                </a:solidFill>
                <a:latin typeface="Corbel" panose="020B0503020204020204" pitchFamily="34" charset="0"/>
              </a:rPr>
              <a:t>	s = 0 m </a:t>
            </a:r>
          </a:p>
          <a:p>
            <a:pPr marL="0" indent="0">
              <a:buClr>
                <a:srgbClr val="7030A0"/>
              </a:buClr>
              <a:buNone/>
              <a:tabLst>
                <a:tab pos="449263" algn="l"/>
              </a:tabLst>
            </a:pPr>
            <a:r>
              <a:rPr lang="en-AU" dirty="0">
                <a:solidFill>
                  <a:srgbClr val="002060"/>
                </a:solidFill>
                <a:latin typeface="Corbel" panose="020B0503020204020204" pitchFamily="34" charset="0"/>
              </a:rPr>
              <a:t>	t = 0 s </a:t>
            </a:r>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4572000" y="3356992"/>
                <a:ext cx="4320480" cy="1944216"/>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Echo off the wall</a:t>
                </a:r>
              </a:p>
              <a:p>
                <a:pPr marL="0" indent="0">
                  <a:buClr>
                    <a:srgbClr val="7030A0"/>
                  </a:buClr>
                  <a:buNone/>
                  <a:tabLst>
                    <a:tab pos="449263" algn="l"/>
                  </a:tabLst>
                </a:pPr>
                <a:r>
                  <a:rPr lang="en-AU" dirty="0">
                    <a:solidFill>
                      <a:srgbClr val="002060"/>
                    </a:solidFill>
                    <a:latin typeface="Corbel" panose="020B0503020204020204" pitchFamily="34" charset="0"/>
                  </a:rPr>
                  <a:t>	s = 50 m </a:t>
                </a:r>
              </a:p>
              <a:p>
                <a:pPr marL="0" indent="0">
                  <a:buClr>
                    <a:srgbClr val="7030A0"/>
                  </a:buClr>
                  <a:buNone/>
                  <a:tabLst>
                    <a:tab pos="449263" algn="l"/>
                  </a:tabLst>
                </a:pPr>
                <a:r>
                  <a:rPr lang="en-AU" dirty="0">
                    <a:solidFill>
                      <a:srgbClr val="002060"/>
                    </a:solidFill>
                    <a:latin typeface="Corbel" panose="020B0503020204020204" pitchFamily="34" charset="0"/>
                  </a:rPr>
                  <a:t>	t = </a:t>
                </a:r>
                <a14:m>
                  <m:oMath xmlns:m="http://schemas.openxmlformats.org/officeDocument/2006/math">
                    <m:f>
                      <m:fPr>
                        <m:ctrlPr>
                          <a:rPr lang="en-AU" i="1">
                            <a:solidFill>
                              <a:srgbClr val="002060"/>
                            </a:solidFill>
                            <a:latin typeface="Cambria Math" panose="02040503050406030204" pitchFamily="18" charset="0"/>
                          </a:rPr>
                        </m:ctrlPr>
                      </m:fPr>
                      <m:num>
                        <m:r>
                          <a:rPr lang="en-AU" i="1">
                            <a:solidFill>
                              <a:srgbClr val="002060"/>
                            </a:solidFill>
                            <a:latin typeface="Cambria Math" panose="02040503050406030204" pitchFamily="18" charset="0"/>
                          </a:rPr>
                          <m:t>𝑠</m:t>
                        </m:r>
                      </m:num>
                      <m:den>
                        <m:r>
                          <a:rPr lang="en-AU" b="0" i="1" smtClean="0">
                            <a:solidFill>
                              <a:srgbClr val="002060"/>
                            </a:solidFill>
                            <a:latin typeface="Cambria Math" panose="02040503050406030204" pitchFamily="18" charset="0"/>
                          </a:rPr>
                          <m:t>𝑣</m:t>
                        </m:r>
                      </m:den>
                    </m:f>
                  </m:oMath>
                </a14:m>
                <a:r>
                  <a:rPr lang="en-AU" dirty="0">
                    <a:solidFill>
                      <a:srgbClr val="002060"/>
                    </a:solidFill>
                    <a:latin typeface="Corbel" panose="020B0503020204020204" pitchFamily="34" charset="0"/>
                  </a:rPr>
                  <a:t> = </a:t>
                </a:r>
                <a14:m>
                  <m:oMath xmlns:m="http://schemas.openxmlformats.org/officeDocument/2006/math">
                    <m:f>
                      <m:fPr>
                        <m:ctrlPr>
                          <a:rPr lang="en-AU" i="1">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50</m:t>
                        </m:r>
                      </m:num>
                      <m:den>
                        <m:r>
                          <a:rPr lang="en-AU" b="0" i="1" smtClean="0">
                            <a:solidFill>
                              <a:srgbClr val="002060"/>
                            </a:solidFill>
                            <a:latin typeface="Cambria Math" panose="02040503050406030204" pitchFamily="18" charset="0"/>
                          </a:rPr>
                          <m:t>340</m:t>
                        </m:r>
                      </m:den>
                    </m:f>
                  </m:oMath>
                </a14:m>
                <a:r>
                  <a:rPr lang="en-AU" dirty="0">
                    <a:solidFill>
                      <a:srgbClr val="002060"/>
                    </a:solidFill>
                    <a:latin typeface="Corbel" panose="020B0503020204020204" pitchFamily="34" charset="0"/>
                  </a:rPr>
                  <a:t> = 1.47 x 10</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s </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4572000" y="3356992"/>
                <a:ext cx="4320480" cy="1944216"/>
              </a:xfrm>
              <a:prstGeom prst="rect">
                <a:avLst/>
              </a:prstGeom>
              <a:blipFill rotWithShape="0">
                <a:blip r:embed="rId2"/>
                <a:stretch>
                  <a:fillRect t="-3135"/>
                </a:stretch>
              </a:blipFill>
            </p:spPr>
            <p:txBody>
              <a:bodyPr/>
              <a:lstStyle/>
              <a:p>
                <a:r>
                  <a:rPr lang="en-AU">
                    <a:noFill/>
                  </a:rPr>
                  <a:t> </a:t>
                </a:r>
              </a:p>
            </p:txBody>
          </p:sp>
        </mc:Fallback>
      </mc:AlternateContent>
      <p:sp>
        <p:nvSpPr>
          <p:cNvPr id="9" name="Content Placeholder 2"/>
          <p:cNvSpPr txBox="1">
            <a:spLocks/>
          </p:cNvSpPr>
          <p:nvPr/>
        </p:nvSpPr>
        <p:spPr>
          <a:xfrm>
            <a:off x="251520" y="5301208"/>
            <a:ext cx="8640960" cy="921228"/>
          </a:xfrm>
          <a:prstGeom prst="rect">
            <a:avLst/>
          </a:prstGeom>
          <a:solidFill>
            <a:schemeClr val="tx1">
              <a:alpha val="60000"/>
            </a:schemeClr>
          </a:solidFill>
        </p:spPr>
        <p:txBody>
          <a:bodyPr vert="horz">
            <a:normAutofit fontScale="92500" lnSpcReduction="10000"/>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a:t>
            </a:r>
            <a:r>
              <a:rPr lang="el-GR" dirty="0">
                <a:solidFill>
                  <a:srgbClr val="002060"/>
                </a:solidFill>
                <a:latin typeface="Corbel" panose="020B0503020204020204" pitchFamily="34" charset="0"/>
              </a:rPr>
              <a:t>Δ</a:t>
            </a:r>
            <a:r>
              <a:rPr lang="en-AU" dirty="0">
                <a:solidFill>
                  <a:srgbClr val="002060"/>
                </a:solidFill>
                <a:latin typeface="Corbel" panose="020B0503020204020204" pitchFamily="34" charset="0"/>
              </a:rPr>
              <a:t>t = t2 – t1 = 1.47 x 10</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 0 = 1.47 x 10</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s</a:t>
            </a:r>
          </a:p>
          <a:p>
            <a:pPr marL="0" indent="0">
              <a:buClr>
                <a:srgbClr val="7030A0"/>
              </a:buClr>
              <a:buNone/>
              <a:tabLst>
                <a:tab pos="449263" algn="l"/>
              </a:tabLst>
            </a:pPr>
            <a:r>
              <a:rPr lang="en-AU" dirty="0">
                <a:solidFill>
                  <a:srgbClr val="002060"/>
                </a:solidFill>
                <a:latin typeface="Corbel" panose="020B0503020204020204" pitchFamily="34" charset="0"/>
              </a:rPr>
              <a:t>	It is likely he could hear an echo</a:t>
            </a:r>
          </a:p>
        </p:txBody>
      </p:sp>
    </p:spTree>
    <p:extLst>
      <p:ext uri="{BB962C8B-B14F-4D97-AF65-F5344CB8AC3E}">
        <p14:creationId xmlns:p14="http://schemas.microsoft.com/office/powerpoint/2010/main" val="320775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648" y="2128554"/>
            <a:ext cx="4998344" cy="4938637"/>
          </a:xfrm>
          <a:prstGeom prst="rect">
            <a:avLst/>
          </a:prstGeom>
        </p:spPr>
      </p:pic>
      <p:sp>
        <p:nvSpPr>
          <p:cNvPr id="2" name="Title 1"/>
          <p:cNvSpPr>
            <a:spLocks noGrp="1"/>
          </p:cNvSpPr>
          <p:nvPr>
            <p:ph type="title"/>
          </p:nvPr>
        </p:nvSpPr>
        <p:spPr>
          <a:xfrm>
            <a:off x="0" y="2295128"/>
            <a:ext cx="8229600" cy="1143000"/>
          </a:xfrm>
        </p:spPr>
        <p:txBody>
          <a:bodyPr>
            <a:normAutofit/>
          </a:bodyPr>
          <a:lstStyle/>
          <a:p>
            <a:r>
              <a:rPr lang="en-AU" sz="4800" b="1" dirty="0">
                <a:latin typeface="Corbel" panose="020B0503020204020204" pitchFamily="34" charset="0"/>
              </a:rPr>
              <a:t>Doppler Effect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295128"/>
          </a:xfrm>
          <a:prstGeom prst="rect">
            <a:avLst/>
          </a:prstGeom>
          <a:solidFill>
            <a:schemeClr val="tx1"/>
          </a:solidFill>
        </p:spPr>
      </p:pic>
    </p:spTree>
    <p:extLst>
      <p:ext uri="{BB962C8B-B14F-4D97-AF65-F5344CB8AC3E}">
        <p14:creationId xmlns:p14="http://schemas.microsoft.com/office/powerpoint/2010/main" val="3843848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Doppler Effect</a:t>
            </a:r>
          </a:p>
        </p:txBody>
      </p:sp>
      <p:sp>
        <p:nvSpPr>
          <p:cNvPr id="3" name="Content Placeholder 2"/>
          <p:cNvSpPr>
            <a:spLocks noGrp="1"/>
          </p:cNvSpPr>
          <p:nvPr>
            <p:ph sz="quarter" idx="1"/>
          </p:nvPr>
        </p:nvSpPr>
        <p:spPr>
          <a:xfrm>
            <a:off x="329924" y="6132138"/>
            <a:ext cx="8229600" cy="682590"/>
          </a:xfrm>
        </p:spPr>
        <p:txBody>
          <a:bodyPr/>
          <a:lstStyle/>
          <a:p>
            <a:r>
              <a:rPr lang="en-AU" dirty="0" err="1"/>
              <a:t>rdrgtfrdfg</a:t>
            </a:r>
            <a:endParaRPr lang="en-AU"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1412776"/>
            <a:ext cx="6802232" cy="460851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616" y="2852936"/>
            <a:ext cx="374330" cy="37433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8304" y="3522866"/>
            <a:ext cx="374330" cy="37433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19872" y="1916832"/>
            <a:ext cx="370473" cy="37047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4480" y="3059807"/>
            <a:ext cx="2057400" cy="65722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9030" y="1844824"/>
            <a:ext cx="1543050" cy="62865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59273" y="3068960"/>
            <a:ext cx="885825" cy="619125"/>
          </a:xfrm>
          <a:prstGeom prst="rect">
            <a:avLst/>
          </a:prstGeom>
        </p:spPr>
      </p:pic>
    </p:spTree>
    <p:extLst>
      <p:ext uri="{BB962C8B-B14F-4D97-AF65-F5344CB8AC3E}">
        <p14:creationId xmlns:p14="http://schemas.microsoft.com/office/powerpoint/2010/main" val="409717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8"/>
                                        </p:tgtEl>
                                        <p:attrNameLst>
                                          <p:attrName>stroke.color</p:attrName>
                                        </p:attrNameLst>
                                      </p:cBhvr>
                                      <p:to>
                                        <a:schemeClr val="accent2"/>
                                      </p:to>
                                    </p:animClr>
                                    <p:set>
                                      <p:cBhvr>
                                        <p:cTn id="7" dur="2000" fill="hold"/>
                                        <p:tgtEl>
                                          <p:spTgt spid="8"/>
                                        </p:tgtEl>
                                        <p:attrNameLst>
                                          <p:attrName>stroke.on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500Hz.wav"/>
                                        </p:tgtEl>
                                      </p:cMediaNode>
                                    </p:audio>
                                  </p:subTnLst>
                                </p:cTn>
                              </p:par>
                              <p:par>
                                <p:cTn id="8" presetID="1" presetClass="emph" presetSubtype="2" fill="hold" nodeType="withEffect">
                                  <p:stCondLst>
                                    <p:cond delay="0"/>
                                  </p:stCondLst>
                                  <p:childTnLst>
                                    <p:animClr clrSpc="rgb" dir="cw">
                                      <p:cBhvr>
                                        <p:cTn id="9" dur="2000" fill="hold"/>
                                        <p:tgtEl>
                                          <p:spTgt spid="10"/>
                                        </p:tgtEl>
                                        <p:attrNameLst>
                                          <p:attrName>fillcolor</p:attrName>
                                        </p:attrNameLst>
                                      </p:cBhvr>
                                      <p:to>
                                        <a:srgbClr val="FF0000"/>
                                      </p:to>
                                    </p:animClr>
                                    <p:set>
                                      <p:cBhvr>
                                        <p:cTn id="10" dur="2000" fill="hold"/>
                                        <p:tgtEl>
                                          <p:spTgt spid="10"/>
                                        </p:tgtEl>
                                        <p:attrNameLst>
                                          <p:attrName>fill.type</p:attrName>
                                        </p:attrNameLst>
                                      </p:cBhvr>
                                      <p:to>
                                        <p:strVal val="solid"/>
                                      </p:to>
                                    </p:set>
                                    <p:set>
                                      <p:cBhvr>
                                        <p:cTn id="11" dur="2000" fill="hold"/>
                                        <p:tgtEl>
                                          <p:spTgt spid="10"/>
                                        </p:tgtEl>
                                        <p:attrNameLst>
                                          <p:attrName>fill.on</p:attrName>
                                        </p:attrNameLst>
                                      </p:cBhvr>
                                      <p:to>
                                        <p:strVal val="true"/>
                                      </p:to>
                                    </p:set>
                                  </p:childTnLst>
                                  <p:subTnLst>
                                    <p:set>
                                      <p:cBhvr override="childStyle">
                                        <p:cTn dur="1" fill="hold" display="0" masterRel="sameClick" afterEffect="1">
                                          <p:stCondLst>
                                            <p:cond evt="end" delay="0">
                                              <p:tn val="8"/>
                                            </p:cond>
                                          </p:stCondLst>
                                        </p:cTn>
                                        <p:tgtEl>
                                          <p:spTgt spid="1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7" presetClass="emph" presetSubtype="2" fill="hold" nodeType="clickEffect">
                                  <p:stCondLst>
                                    <p:cond delay="0"/>
                                  </p:stCondLst>
                                  <p:childTnLst>
                                    <p:animClr clrSpc="rgb" dir="cw">
                                      <p:cBhvr>
                                        <p:cTn id="15" dur="2000" fill="hold"/>
                                        <p:tgtEl>
                                          <p:spTgt spid="6"/>
                                        </p:tgtEl>
                                        <p:attrNameLst>
                                          <p:attrName>stroke.color</p:attrName>
                                        </p:attrNameLst>
                                      </p:cBhvr>
                                      <p:to>
                                        <a:schemeClr val="accent2"/>
                                      </p:to>
                                    </p:animClr>
                                    <p:set>
                                      <p:cBhvr>
                                        <p:cTn id="16" dur="2000" fill="hold"/>
                                        <p:tgtEl>
                                          <p:spTgt spid="6"/>
                                        </p:tgtEl>
                                        <p:attrNameLst>
                                          <p:attrName>stroke.on</p:attrName>
                                        </p:attrNameLst>
                                      </p:cBhvr>
                                      <p:to>
                                        <p:strVal val="true"/>
                                      </p:to>
                                    </p:set>
                                  </p:childTnLst>
                                  <p:subTnLst>
                                    <p:audio>
                                      <p:cMediaNode>
                                        <p:cTn display="0" masterRel="sameClick">
                                          <p:stCondLst>
                                            <p:cond evt="begin" delay="0">
                                              <p:tn val="14"/>
                                            </p:cond>
                                          </p:stCondLst>
                                          <p:endCondLst>
                                            <p:cond evt="onStopAudio" delay="0">
                                              <p:tgtEl>
                                                <p:sldTgt/>
                                              </p:tgtEl>
                                            </p:cond>
                                          </p:endCondLst>
                                        </p:cTn>
                                        <p:tgtEl>
                                          <p:sndTgt r:embed="rId3" name="250Hz.wav"/>
                                        </p:tgtEl>
                                      </p:cMediaNode>
                                    </p:audio>
                                  </p:subTnLst>
                                </p:cTn>
                              </p:par>
                              <p:par>
                                <p:cTn id="17" presetID="1" presetClass="emph" presetSubtype="2" fill="hold" nodeType="withEffect">
                                  <p:stCondLst>
                                    <p:cond delay="0"/>
                                  </p:stCondLst>
                                  <p:childTnLst>
                                    <p:animClr clrSpc="rgb" dir="cw">
                                      <p:cBhvr>
                                        <p:cTn id="18" dur="2000" fill="hold"/>
                                        <p:tgtEl>
                                          <p:spTgt spid="9"/>
                                        </p:tgtEl>
                                        <p:attrNameLst>
                                          <p:attrName>fillcolor</p:attrName>
                                        </p:attrNameLst>
                                      </p:cBhvr>
                                      <p:to>
                                        <a:srgbClr val="FF0000"/>
                                      </p:to>
                                    </p:animClr>
                                    <p:set>
                                      <p:cBhvr>
                                        <p:cTn id="19" dur="2000" fill="hold"/>
                                        <p:tgtEl>
                                          <p:spTgt spid="9"/>
                                        </p:tgtEl>
                                        <p:attrNameLst>
                                          <p:attrName>fill.type</p:attrName>
                                        </p:attrNameLst>
                                      </p:cBhvr>
                                      <p:to>
                                        <p:strVal val="solid"/>
                                      </p:to>
                                    </p:set>
                                    <p:set>
                                      <p:cBhvr>
                                        <p:cTn id="20" dur="2000" fill="hold"/>
                                        <p:tgtEl>
                                          <p:spTgt spid="9"/>
                                        </p:tgtEl>
                                        <p:attrNameLst>
                                          <p:attrName>fill.on</p:attrName>
                                        </p:attrNameLst>
                                      </p:cBhvr>
                                      <p:to>
                                        <p:strVal val="true"/>
                                      </p:to>
                                    </p:set>
                                  </p:childTnLst>
                                  <p:subTnLst>
                                    <p:set>
                                      <p:cBhvr override="childStyle">
                                        <p:cTn dur="1" fill="hold" display="0" masterRel="sameClick" afterEffect="1">
                                          <p:stCondLst>
                                            <p:cond evt="end" delay="0">
                                              <p:tn val="17"/>
                                            </p:cond>
                                          </p:stCondLst>
                                        </p:cTn>
                                        <p:tgtEl>
                                          <p:spTgt spid="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2000" fill="hold"/>
                                        <p:tgtEl>
                                          <p:spTgt spid="8"/>
                                        </p:tgtEl>
                                        <p:attrNameLst>
                                          <p:attrName>stroke.color</p:attrName>
                                        </p:attrNameLst>
                                      </p:cBhvr>
                                      <p:to>
                                        <a:schemeClr val="accent2"/>
                                      </p:to>
                                    </p:animClr>
                                    <p:set>
                                      <p:cBhvr>
                                        <p:cTn id="25" dur="2000" fill="hold"/>
                                        <p:tgtEl>
                                          <p:spTgt spid="8"/>
                                        </p:tgtEl>
                                        <p:attrNameLst>
                                          <p:attrName>stroke.on</p:attrName>
                                        </p:attrNameLst>
                                      </p:cBhvr>
                                      <p:to>
                                        <p:strVal val="true"/>
                                      </p:to>
                                    </p:set>
                                  </p:childTnLst>
                                  <p:subTnLst>
                                    <p:audio>
                                      <p:cMediaNode>
                                        <p:cTn display="0" masterRel="sameClick">
                                          <p:stCondLst>
                                            <p:cond evt="begin" delay="0">
                                              <p:tn val="23"/>
                                            </p:cond>
                                          </p:stCondLst>
                                          <p:endCondLst>
                                            <p:cond evt="onStopAudio" delay="0">
                                              <p:tgtEl>
                                                <p:sldTgt/>
                                              </p:tgtEl>
                                            </p:cond>
                                          </p:endCondLst>
                                        </p:cTn>
                                        <p:tgtEl>
                                          <p:sndTgt r:embed="rId2" name="500Hz.wav"/>
                                        </p:tgtEl>
                                      </p:cMediaNode>
                                    </p:audio>
                                  </p:subTnLst>
                                </p:cTn>
                              </p:par>
                              <p:par>
                                <p:cTn id="26" presetID="1" presetClass="emph" presetSubtype="2" fill="hold" nodeType="withEffect">
                                  <p:stCondLst>
                                    <p:cond delay="0"/>
                                  </p:stCondLst>
                                  <p:childTnLst>
                                    <p:animClr clrSpc="rgb" dir="cw">
                                      <p:cBhvr>
                                        <p:cTn id="27" dur="2000" fill="hold"/>
                                        <p:tgtEl>
                                          <p:spTgt spid="10"/>
                                        </p:tgtEl>
                                        <p:attrNameLst>
                                          <p:attrName>fillcolor</p:attrName>
                                        </p:attrNameLst>
                                      </p:cBhvr>
                                      <p:to>
                                        <a:srgbClr val="FF0000"/>
                                      </p:to>
                                    </p:animClr>
                                    <p:set>
                                      <p:cBhvr>
                                        <p:cTn id="28" dur="2000" fill="hold"/>
                                        <p:tgtEl>
                                          <p:spTgt spid="10"/>
                                        </p:tgtEl>
                                        <p:attrNameLst>
                                          <p:attrName>fill.type</p:attrName>
                                        </p:attrNameLst>
                                      </p:cBhvr>
                                      <p:to>
                                        <p:strVal val="solid"/>
                                      </p:to>
                                    </p:set>
                                    <p:set>
                                      <p:cBhvr>
                                        <p:cTn id="29" dur="2000" fill="hold"/>
                                        <p:tgtEl>
                                          <p:spTgt spid="10"/>
                                        </p:tgtEl>
                                        <p:attrNameLst>
                                          <p:attrName>fill.on</p:attrName>
                                        </p:attrNameLst>
                                      </p:cBhvr>
                                      <p:to>
                                        <p:strVal val="true"/>
                                      </p:to>
                                    </p:set>
                                  </p:childTnLst>
                                  <p:subTnLst>
                                    <p:set>
                                      <p:cBhvr override="childStyle">
                                        <p:cTn dur="1" fill="hold" display="0" masterRel="sameClick" afterEffect="1">
                                          <p:stCondLst>
                                            <p:cond evt="end" delay="0">
                                              <p:tn val="26"/>
                                            </p:cond>
                                          </p:stCondLst>
                                        </p:cTn>
                                        <p:tgtEl>
                                          <p:spTgt spid="10"/>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7" presetClass="emph" presetSubtype="2" fill="hold" nodeType="clickEffect">
                                  <p:stCondLst>
                                    <p:cond delay="0"/>
                                  </p:stCondLst>
                                  <p:childTnLst>
                                    <p:animClr clrSpc="rgb" dir="cw">
                                      <p:cBhvr>
                                        <p:cTn id="33" dur="2000" fill="hold"/>
                                        <p:tgtEl>
                                          <p:spTgt spid="7"/>
                                        </p:tgtEl>
                                        <p:attrNameLst>
                                          <p:attrName>stroke.color</p:attrName>
                                        </p:attrNameLst>
                                      </p:cBhvr>
                                      <p:to>
                                        <a:schemeClr val="accent2"/>
                                      </p:to>
                                    </p:animClr>
                                    <p:set>
                                      <p:cBhvr>
                                        <p:cTn id="34" dur="2000" fill="hold"/>
                                        <p:tgtEl>
                                          <p:spTgt spid="7"/>
                                        </p:tgtEl>
                                        <p:attrNameLst>
                                          <p:attrName>stroke.on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1kHz.wav"/>
                                        </p:tgtEl>
                                      </p:cMediaNode>
                                    </p:audio>
                                  </p:subTnLst>
                                </p:cTn>
                              </p:par>
                              <p:par>
                                <p:cTn id="35" presetID="1" presetClass="emph" presetSubtype="10" fill="hold" nodeType="withEffect">
                                  <p:stCondLst>
                                    <p:cond delay="0"/>
                                  </p:stCondLst>
                                  <p:childTnLst>
                                    <p:animClr clrSpc="hsl" dir="ccw">
                                      <p:cBhvr>
                                        <p:cTn id="36" dur="2000" fill="hold"/>
                                        <p:tgtEl>
                                          <p:spTgt spid="11"/>
                                        </p:tgtEl>
                                        <p:attrNameLst>
                                          <p:attrName>fillcolor</p:attrName>
                                        </p:attrNameLst>
                                      </p:cBhvr>
                                      <p:to>
                                        <a:srgbClr val="FF0000"/>
                                      </p:to>
                                    </p:animClr>
                                    <p:set>
                                      <p:cBhvr>
                                        <p:cTn id="37" dur="2000" fill="hold"/>
                                        <p:tgtEl>
                                          <p:spTgt spid="11"/>
                                        </p:tgtEl>
                                        <p:attrNameLst>
                                          <p:attrName>fill.type</p:attrName>
                                        </p:attrNameLst>
                                      </p:cBhvr>
                                      <p:to>
                                        <p:strVal val="solid"/>
                                      </p:to>
                                    </p:set>
                                    <p:set>
                                      <p:cBhvr>
                                        <p:cTn id="38" dur="2000" fill="hold"/>
                                        <p:tgtEl>
                                          <p:spTgt spid="11"/>
                                        </p:tgtEl>
                                        <p:attrNameLst>
                                          <p:attrName>fill.on</p:attrName>
                                        </p:attrNameLst>
                                      </p:cBhvr>
                                      <p:to>
                                        <p:strVal val="true"/>
                                      </p:to>
                                    </p:set>
                                  </p:childTnLst>
                                  <p:subTnLst>
                                    <p:set>
                                      <p:cBhvr override="childStyle">
                                        <p:cTn dur="1" fill="hold" display="0" masterRel="sameClick" afterEffect="1">
                                          <p:stCondLst>
                                            <p:cond evt="end" delay="0">
                                              <p:tn val="35"/>
                                            </p:cond>
                                          </p:stCondLst>
                                        </p:cTn>
                                        <p:tgtEl>
                                          <p:spTgt spid="1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6"/>
                                        </p:tgtEl>
                                        <p:attrNameLst>
                                          <p:attrName>stroke.color</p:attrName>
                                        </p:attrNameLst>
                                      </p:cBhvr>
                                      <p:to>
                                        <a:schemeClr val="accent2"/>
                                      </p:to>
                                    </p:animClr>
                                    <p:set>
                                      <p:cBhvr>
                                        <p:cTn id="43" dur="2000" fill="hold"/>
                                        <p:tgtEl>
                                          <p:spTgt spid="6"/>
                                        </p:tgtEl>
                                        <p:attrNameLst>
                                          <p:attrName>stroke.on</p:attrName>
                                        </p:attrNameLst>
                                      </p:cBhvr>
                                      <p:to>
                                        <p:strVal val="true"/>
                                      </p:to>
                                    </p:set>
                                  </p:childTnLst>
                                  <p:subTnLst>
                                    <p:audio>
                                      <p:cMediaNode>
                                        <p:cTn display="0" masterRel="sameClick">
                                          <p:stCondLst>
                                            <p:cond evt="begin" delay="0">
                                              <p:tn val="41"/>
                                            </p:cond>
                                          </p:stCondLst>
                                          <p:endCondLst>
                                            <p:cond evt="onStopAudio" delay="0">
                                              <p:tgtEl>
                                                <p:sldTgt/>
                                              </p:tgtEl>
                                            </p:cond>
                                          </p:endCondLst>
                                        </p:cTn>
                                        <p:tgtEl>
                                          <p:sndTgt r:embed="rId3" name="250Hz.wav"/>
                                        </p:tgtEl>
                                      </p:cMediaNode>
                                    </p:audio>
                                  </p:subTnLst>
                                </p:cTn>
                              </p:par>
                              <p:par>
                                <p:cTn id="44" presetID="1" presetClass="emph" presetSubtype="2" fill="hold" nodeType="withEffect">
                                  <p:stCondLst>
                                    <p:cond delay="0"/>
                                  </p:stCondLst>
                                  <p:childTnLst>
                                    <p:animClr clrSpc="rgb" dir="cw">
                                      <p:cBhvr>
                                        <p:cTn id="45" dur="2000" fill="hold"/>
                                        <p:tgtEl>
                                          <p:spTgt spid="9"/>
                                        </p:tgtEl>
                                        <p:attrNameLst>
                                          <p:attrName>fillcolor</p:attrName>
                                        </p:attrNameLst>
                                      </p:cBhvr>
                                      <p:to>
                                        <a:srgbClr val="FF0000"/>
                                      </p:to>
                                    </p:animClr>
                                    <p:set>
                                      <p:cBhvr>
                                        <p:cTn id="46" dur="2000" fill="hold"/>
                                        <p:tgtEl>
                                          <p:spTgt spid="9"/>
                                        </p:tgtEl>
                                        <p:attrNameLst>
                                          <p:attrName>fill.type</p:attrName>
                                        </p:attrNameLst>
                                      </p:cBhvr>
                                      <p:to>
                                        <p:strVal val="solid"/>
                                      </p:to>
                                    </p:set>
                                    <p:set>
                                      <p:cBhvr>
                                        <p:cTn id="47" dur="2000" fill="hold"/>
                                        <p:tgtEl>
                                          <p:spTgt spid="9"/>
                                        </p:tgtEl>
                                        <p:attrNameLst>
                                          <p:attrName>fill.on</p:attrName>
                                        </p:attrNameLst>
                                      </p:cBhvr>
                                      <p:to>
                                        <p:strVal val="true"/>
                                      </p:to>
                                    </p:set>
                                  </p:childTnLst>
                                  <p:subTnLst>
                                    <p:set>
                                      <p:cBhvr override="childStyle">
                                        <p:cTn dur="1" fill="hold" display="0" masterRel="sameClick" afterEffect="1">
                                          <p:stCondLst>
                                            <p:cond evt="end" delay="0">
                                              <p:tn val="44"/>
                                            </p:cond>
                                          </p:stCondLst>
                                        </p:cTn>
                                        <p:tgtEl>
                                          <p:spTgt spid="9"/>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2000" fill="hold"/>
                                        <p:tgtEl>
                                          <p:spTgt spid="7"/>
                                        </p:tgtEl>
                                        <p:attrNameLst>
                                          <p:attrName>stroke.color</p:attrName>
                                        </p:attrNameLst>
                                      </p:cBhvr>
                                      <p:to>
                                        <a:schemeClr val="accent2"/>
                                      </p:to>
                                    </p:animClr>
                                    <p:set>
                                      <p:cBhvr>
                                        <p:cTn id="52" dur="2000" fill="hold"/>
                                        <p:tgtEl>
                                          <p:spTgt spid="7"/>
                                        </p:tgtEl>
                                        <p:attrNameLst>
                                          <p:attrName>stroke.on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4" name="1kHz.wav"/>
                                        </p:tgtEl>
                                      </p:cMediaNode>
                                    </p:audio>
                                  </p:subTnLst>
                                </p:cTn>
                              </p:par>
                              <p:par>
                                <p:cTn id="53" presetID="1" presetClass="emph" presetSubtype="2" fill="hold" nodeType="withEffect">
                                  <p:stCondLst>
                                    <p:cond delay="0"/>
                                  </p:stCondLst>
                                  <p:childTnLst>
                                    <p:animClr clrSpc="rgb" dir="cw">
                                      <p:cBhvr>
                                        <p:cTn id="54" dur="2000" fill="hold"/>
                                        <p:tgtEl>
                                          <p:spTgt spid="11"/>
                                        </p:tgtEl>
                                        <p:attrNameLst>
                                          <p:attrName>fillcolor</p:attrName>
                                        </p:attrNameLst>
                                      </p:cBhvr>
                                      <p:to>
                                        <a:srgbClr val="FF0000"/>
                                      </p:to>
                                    </p:animClr>
                                    <p:set>
                                      <p:cBhvr>
                                        <p:cTn id="55" dur="2000" fill="hold"/>
                                        <p:tgtEl>
                                          <p:spTgt spid="11"/>
                                        </p:tgtEl>
                                        <p:attrNameLst>
                                          <p:attrName>fill.type</p:attrName>
                                        </p:attrNameLst>
                                      </p:cBhvr>
                                      <p:to>
                                        <p:strVal val="solid"/>
                                      </p:to>
                                    </p:set>
                                    <p:set>
                                      <p:cBhvr>
                                        <p:cTn id="56" dur="2000" fill="hold"/>
                                        <p:tgtEl>
                                          <p:spTgt spid="11"/>
                                        </p:tgtEl>
                                        <p:attrNameLst>
                                          <p:attrName>fill.on</p:attrName>
                                        </p:attrNameLst>
                                      </p:cBhvr>
                                      <p:to>
                                        <p:strVal val="true"/>
                                      </p:to>
                                    </p:set>
                                  </p:childTnLst>
                                  <p:subTnLst>
                                    <p:set>
                                      <p:cBhvr override="childStyle">
                                        <p:cTn dur="1" fill="hold" display="0" masterRel="sameClick" afterEffect="1">
                                          <p:stCondLst>
                                            <p:cond evt="end" delay="0">
                                              <p:tn val="53"/>
                                            </p:cond>
                                          </p:stCondLst>
                                        </p:cTn>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Diffraction</a:t>
            </a:r>
          </a:p>
        </p:txBody>
      </p:sp>
      <p:sp>
        <p:nvSpPr>
          <p:cNvPr id="3" name="Content Placeholder 2"/>
          <p:cNvSpPr>
            <a:spLocks noGrp="1"/>
          </p:cNvSpPr>
          <p:nvPr>
            <p:ph sz="quarter" idx="1"/>
          </p:nvPr>
        </p:nvSpPr>
        <p:spPr>
          <a:xfrm>
            <a:off x="107504" y="1301926"/>
            <a:ext cx="8928992" cy="2847154"/>
          </a:xfrm>
          <a:solidFill>
            <a:schemeClr val="tx1">
              <a:alpha val="60000"/>
            </a:schemeClr>
          </a:solidFill>
        </p:spPr>
        <p:txBody>
          <a:bodyPr>
            <a:noAutofit/>
          </a:bodyPr>
          <a:lstStyle/>
          <a:p>
            <a:pPr marL="0" indent="0">
              <a:buClr>
                <a:srgbClr val="7030A0"/>
              </a:buClr>
              <a:buNone/>
            </a:pPr>
            <a:r>
              <a:rPr lang="en-AU" sz="2700" dirty="0">
                <a:solidFill>
                  <a:srgbClr val="002060"/>
                </a:solidFill>
                <a:latin typeface="Corbel" panose="020B0503020204020204" pitchFamily="34" charset="0"/>
              </a:rPr>
              <a:t>Waves are able to bend around obstacles or narrow openings.</a:t>
            </a:r>
          </a:p>
          <a:p>
            <a:pPr marL="0" indent="0">
              <a:buClr>
                <a:srgbClr val="7030A0"/>
              </a:buClr>
              <a:buNone/>
            </a:pPr>
            <a:r>
              <a:rPr lang="en-AU" sz="2700" dirty="0">
                <a:solidFill>
                  <a:srgbClr val="002060"/>
                </a:solidFill>
                <a:latin typeface="Corbel" panose="020B0503020204020204" pitchFamily="34" charset="0"/>
              </a:rPr>
              <a:t>Diffraction depends on</a:t>
            </a:r>
          </a:p>
          <a:p>
            <a:pPr marL="1073150" indent="-514350" defTabSz="1165225">
              <a:buClr>
                <a:srgbClr val="7030A0"/>
              </a:buClr>
              <a:buSzPct val="120000"/>
              <a:buFont typeface="+mj-lt"/>
              <a:buAutoNum type="arabicPeriod"/>
            </a:pPr>
            <a:r>
              <a:rPr lang="en-AU" sz="2700" dirty="0">
                <a:solidFill>
                  <a:srgbClr val="002060"/>
                </a:solidFill>
                <a:latin typeface="Corbel" panose="020B0503020204020204" pitchFamily="34" charset="0"/>
              </a:rPr>
              <a:t>Size of wavelength (larger wavelengths diffract better than smaller wavelengths).</a:t>
            </a:r>
          </a:p>
          <a:p>
            <a:pPr marL="1073150" indent="-514350" defTabSz="1165225">
              <a:buClr>
                <a:srgbClr val="7030A0"/>
              </a:buClr>
              <a:buSzPct val="120000"/>
              <a:buFont typeface="+mj-lt"/>
              <a:buAutoNum type="arabicPeriod"/>
            </a:pPr>
            <a:r>
              <a:rPr lang="en-AU" sz="2700" dirty="0">
                <a:solidFill>
                  <a:srgbClr val="002060"/>
                </a:solidFill>
                <a:latin typeface="Corbel" panose="020B0503020204020204" pitchFamily="34" charset="0"/>
              </a:rPr>
              <a:t>Size of opening (diffraction is greatest when the wavelength is greater than the opening).</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01232" y="4149080"/>
            <a:ext cx="5712333" cy="2535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424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Diffraction</a:t>
            </a:r>
          </a:p>
        </p:txBody>
      </p:sp>
      <p:pic>
        <p:nvPicPr>
          <p:cNvPr id="4710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3968" y="-99393"/>
            <a:ext cx="4860033" cy="4053658"/>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3113669"/>
            <a:ext cx="4992553" cy="374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674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Diffraction</a:t>
            </a:r>
          </a:p>
        </p:txBody>
      </p:sp>
      <p:sp>
        <p:nvSpPr>
          <p:cNvPr id="3" name="Content Placeholder 2"/>
          <p:cNvSpPr>
            <a:spLocks noGrp="1"/>
          </p:cNvSpPr>
          <p:nvPr>
            <p:ph sz="quarter" idx="1"/>
          </p:nvPr>
        </p:nvSpPr>
        <p:spPr>
          <a:xfrm>
            <a:off x="35496" y="1412776"/>
            <a:ext cx="9073008" cy="1453852"/>
          </a:xfrm>
          <a:solidFill>
            <a:schemeClr val="tx1">
              <a:alpha val="60000"/>
            </a:schemeClr>
          </a:solidFill>
        </p:spPr>
        <p:txBody>
          <a:bodyPr>
            <a:normAutofit/>
          </a:bodyPr>
          <a:lstStyle/>
          <a:p>
            <a:pPr marL="0" indent="0">
              <a:buNone/>
            </a:pPr>
            <a:r>
              <a:rPr lang="en-AU" dirty="0">
                <a:solidFill>
                  <a:srgbClr val="002060"/>
                </a:solidFill>
                <a:latin typeface="Corbel" panose="020B0503020204020204" pitchFamily="34" charset="0"/>
              </a:rPr>
              <a:t>Wavelength can also be influenced by the type of medium propagating waves (e.g. water) and it’s viscosity and hydrogen bonding properties that gives it its “sticky” effects. </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527" y="2858979"/>
            <a:ext cx="4992553" cy="3732330"/>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88082" y="2866628"/>
            <a:ext cx="3055006" cy="373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666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Two Categories of Waves</a:t>
            </a:r>
          </a:p>
        </p:txBody>
      </p:sp>
      <p:sp>
        <p:nvSpPr>
          <p:cNvPr id="4" name="Content Placeholder 2"/>
          <p:cNvSpPr txBox="1">
            <a:spLocks/>
          </p:cNvSpPr>
          <p:nvPr/>
        </p:nvSpPr>
        <p:spPr>
          <a:xfrm>
            <a:off x="457200" y="1556792"/>
            <a:ext cx="8229600" cy="5001344"/>
          </a:xfrm>
          <a:prstGeom prst="rect">
            <a:avLst/>
          </a:prstGeom>
          <a:solidFill>
            <a:schemeClr val="accent1"/>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lgn="just">
              <a:buClr>
                <a:srgbClr val="7030A0"/>
              </a:buClr>
              <a:buSzPct val="120000"/>
              <a:buNone/>
            </a:pPr>
            <a:r>
              <a:rPr lang="en-AU" sz="4400" dirty="0">
                <a:solidFill>
                  <a:srgbClr val="002060"/>
                </a:solidFill>
              </a:rPr>
              <a:t>Mechanical waves, e.g. sound,   require a medium due to the particles need for a medium to travel. These include;</a:t>
            </a:r>
          </a:p>
          <a:p>
            <a:pPr marL="0" indent="0" algn="just">
              <a:buClr>
                <a:srgbClr val="7030A0"/>
              </a:buClr>
              <a:buSzPct val="120000"/>
              <a:buNone/>
            </a:pPr>
            <a:endParaRPr lang="en-AU" sz="4000" dirty="0">
              <a:solidFill>
                <a:srgbClr val="002060"/>
              </a:solidFill>
            </a:endParaRPr>
          </a:p>
          <a:p>
            <a:pPr marL="2327275" indent="-514350">
              <a:buClr>
                <a:srgbClr val="7030A0"/>
              </a:buClr>
              <a:buSzPct val="100000"/>
            </a:pPr>
            <a:r>
              <a:rPr lang="en-AU" sz="4400" dirty="0">
                <a:solidFill>
                  <a:srgbClr val="002060"/>
                </a:solidFill>
              </a:rPr>
              <a:t>Transverse Waves</a:t>
            </a:r>
          </a:p>
          <a:p>
            <a:pPr marL="2327275" indent="-514350">
              <a:buClr>
                <a:srgbClr val="7030A0"/>
              </a:buClr>
              <a:buSzPct val="100000"/>
            </a:pPr>
            <a:r>
              <a:rPr lang="en-AU" sz="4400" dirty="0">
                <a:solidFill>
                  <a:srgbClr val="002060"/>
                </a:solidFill>
              </a:rPr>
              <a:t>Longitudinal Waves</a:t>
            </a:r>
          </a:p>
          <a:p>
            <a:pPr marL="2327275" indent="-514350">
              <a:buClr>
                <a:srgbClr val="7030A0"/>
              </a:buClr>
              <a:buSzPct val="100000"/>
            </a:pPr>
            <a:endParaRPr lang="en-AU" sz="4400" dirty="0">
              <a:solidFill>
                <a:srgbClr val="002060"/>
              </a:solidFill>
            </a:endParaRPr>
          </a:p>
          <a:p>
            <a:pPr marL="0" indent="0">
              <a:buClr>
                <a:srgbClr val="7030A0"/>
              </a:buClr>
              <a:buNone/>
            </a:pPr>
            <a:endParaRPr lang="en-AU" sz="4400" dirty="0">
              <a:solidFill>
                <a:srgbClr val="002060"/>
              </a:solidFill>
            </a:endParaRPr>
          </a:p>
        </p:txBody>
      </p:sp>
    </p:spTree>
    <p:extLst>
      <p:ext uri="{BB962C8B-B14F-4D97-AF65-F5344CB8AC3E}">
        <p14:creationId xmlns:p14="http://schemas.microsoft.com/office/powerpoint/2010/main" val="375556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fltVal val="0"/>
                                          </p:val>
                                        </p:tav>
                                        <p:tav tm="100000">
                                          <p:val>
                                            <p:strVal val="#ppt_w"/>
                                          </p:val>
                                        </p:tav>
                                      </p:tavLst>
                                    </p:anim>
                                    <p:anim calcmode="lin" valueType="num">
                                      <p:cBhvr>
                                        <p:cTn id="8" dur="1250" fill="hold"/>
                                        <p:tgtEl>
                                          <p:spTgt spid="4"/>
                                        </p:tgtEl>
                                        <p:attrNameLst>
                                          <p:attrName>ppt_h</p:attrName>
                                        </p:attrNameLst>
                                      </p:cBhvr>
                                      <p:tavLst>
                                        <p:tav tm="0">
                                          <p:val>
                                            <p:fltVal val="0"/>
                                          </p:val>
                                        </p:tav>
                                        <p:tav tm="100000">
                                          <p:val>
                                            <p:strVal val="#ppt_h"/>
                                          </p:val>
                                        </p:tav>
                                      </p:tavLst>
                                    </p:anim>
                                    <p:animEffect transition="in" filter="fade">
                                      <p:cBhvr>
                                        <p:cTn id="9"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10.3b</a:t>
            </a:r>
          </a:p>
        </p:txBody>
      </p:sp>
      <p:sp>
        <p:nvSpPr>
          <p:cNvPr id="3" name="Content Placeholder 2"/>
          <p:cNvSpPr>
            <a:spLocks noGrp="1"/>
          </p:cNvSpPr>
          <p:nvPr>
            <p:ph sz="quarter" idx="1"/>
          </p:nvPr>
        </p:nvSpPr>
        <p:spPr>
          <a:xfrm>
            <a:off x="457200" y="1524000"/>
            <a:ext cx="8229600" cy="1616968"/>
          </a:xfrm>
          <a:solidFill>
            <a:schemeClr val="tx1">
              <a:alpha val="60000"/>
            </a:schemeClr>
          </a:solidFill>
        </p:spPr>
        <p:txBody>
          <a:bodyPr/>
          <a:lstStyle/>
          <a:p>
            <a:pPr marL="177800" indent="0">
              <a:buNone/>
            </a:pPr>
            <a:r>
              <a:rPr lang="en-AU" dirty="0">
                <a:solidFill>
                  <a:srgbClr val="002060"/>
                </a:solidFill>
                <a:latin typeface="Corbel" panose="020B0503020204020204" pitchFamily="34" charset="0"/>
              </a:rPr>
              <a:t>Sketch the appearance of the waves after they have encountered the obstacle or gap, as shown when D                                  is equal to </a:t>
            </a:r>
            <a:r>
              <a:rPr lang="el-GR" dirty="0">
                <a:solidFill>
                  <a:srgbClr val="002060"/>
                </a:solidFill>
                <a:latin typeface="Corbel" panose="020B0503020204020204" pitchFamily="34" charset="0"/>
              </a:rPr>
              <a:t>λ</a:t>
            </a:r>
            <a:r>
              <a:rPr lang="en-AU" dirty="0">
                <a:solidFill>
                  <a:srgbClr val="002060"/>
                </a:solidFill>
                <a:latin typeface="Corbel" panose="020B0503020204020204" pitchFamily="34" charset="0"/>
              </a:rPr>
              <a:t>.</a:t>
            </a:r>
          </a:p>
        </p:txBody>
      </p:sp>
      <p:sp>
        <p:nvSpPr>
          <p:cNvPr id="4" name="Rectangle 3"/>
          <p:cNvSpPr/>
          <p:nvPr/>
        </p:nvSpPr>
        <p:spPr>
          <a:xfrm>
            <a:off x="2123728" y="4941168"/>
            <a:ext cx="576064" cy="360040"/>
          </a:xfrm>
          <a:prstGeom prst="rect">
            <a:avLst/>
          </a:prstGeom>
          <a:solidFill>
            <a:schemeClr val="accent3">
              <a:lumMod val="40000"/>
              <a:lumOff val="60000"/>
            </a:schemeClr>
          </a:solidFill>
          <a:ln w="2540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Arrow Connector 5"/>
          <p:cNvCxnSpPr/>
          <p:nvPr/>
        </p:nvCxnSpPr>
        <p:spPr>
          <a:xfrm>
            <a:off x="2123728" y="4725144"/>
            <a:ext cx="576064" cy="0"/>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237251" y="4397042"/>
            <a:ext cx="377026" cy="400110"/>
          </a:xfrm>
          <a:prstGeom prst="rect">
            <a:avLst/>
          </a:prstGeom>
          <a:noFill/>
        </p:spPr>
        <p:txBody>
          <a:bodyPr wrap="none" rtlCol="0">
            <a:spAutoFit/>
          </a:bodyPr>
          <a:lstStyle/>
          <a:p>
            <a:r>
              <a:rPr lang="en-AU" sz="2000" dirty="0"/>
              <a:t>D</a:t>
            </a:r>
          </a:p>
        </p:txBody>
      </p:sp>
      <p:cxnSp>
        <p:nvCxnSpPr>
          <p:cNvPr id="9" name="Straight Connector 8"/>
          <p:cNvCxnSpPr/>
          <p:nvPr/>
        </p:nvCxnSpPr>
        <p:spPr>
          <a:xfrm>
            <a:off x="1043608" y="5301208"/>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43608" y="5733256"/>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43608" y="6165304"/>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3608" y="6597352"/>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932040" y="4941168"/>
            <a:ext cx="1440160" cy="360040"/>
          </a:xfrm>
          <a:prstGeom prst="rect">
            <a:avLst/>
          </a:prstGeom>
          <a:solidFill>
            <a:schemeClr val="accent3">
              <a:lumMod val="40000"/>
              <a:lumOff val="60000"/>
            </a:schemeClr>
          </a:solidFill>
          <a:ln w="2540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6948264" y="4944844"/>
            <a:ext cx="1440160" cy="360040"/>
          </a:xfrm>
          <a:prstGeom prst="rect">
            <a:avLst/>
          </a:prstGeom>
          <a:solidFill>
            <a:schemeClr val="accent3">
              <a:lumMod val="40000"/>
              <a:lumOff val="60000"/>
            </a:schemeClr>
          </a:solidFill>
          <a:ln w="2540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Arrow Connector 14"/>
          <p:cNvCxnSpPr/>
          <p:nvPr/>
        </p:nvCxnSpPr>
        <p:spPr>
          <a:xfrm>
            <a:off x="6330685" y="4805536"/>
            <a:ext cx="576064" cy="0"/>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44208" y="4477434"/>
            <a:ext cx="377026" cy="400110"/>
          </a:xfrm>
          <a:prstGeom prst="rect">
            <a:avLst/>
          </a:prstGeom>
          <a:noFill/>
        </p:spPr>
        <p:txBody>
          <a:bodyPr wrap="none" rtlCol="0">
            <a:spAutoFit/>
          </a:bodyPr>
          <a:lstStyle/>
          <a:p>
            <a:r>
              <a:rPr lang="en-AU" sz="2000" dirty="0"/>
              <a:t>D</a:t>
            </a:r>
          </a:p>
        </p:txBody>
      </p:sp>
      <p:cxnSp>
        <p:nvCxnSpPr>
          <p:cNvPr id="17" name="Straight Arrow Connector 16"/>
          <p:cNvCxnSpPr/>
          <p:nvPr/>
        </p:nvCxnSpPr>
        <p:spPr>
          <a:xfrm flipV="1">
            <a:off x="3306349" y="5301209"/>
            <a:ext cx="0" cy="432047"/>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30878" y="5329429"/>
            <a:ext cx="377026" cy="400110"/>
          </a:xfrm>
          <a:prstGeom prst="rect">
            <a:avLst/>
          </a:prstGeom>
          <a:noFill/>
        </p:spPr>
        <p:txBody>
          <a:bodyPr wrap="none" rtlCol="0">
            <a:spAutoFit/>
          </a:bodyPr>
          <a:lstStyle/>
          <a:p>
            <a:r>
              <a:rPr lang="en-AU" sz="2000" dirty="0"/>
              <a:t>D</a:t>
            </a:r>
          </a:p>
        </p:txBody>
      </p:sp>
      <p:cxnSp>
        <p:nvCxnSpPr>
          <p:cNvPr id="21" name="Straight Connector 20"/>
          <p:cNvCxnSpPr/>
          <p:nvPr/>
        </p:nvCxnSpPr>
        <p:spPr>
          <a:xfrm>
            <a:off x="5148064" y="5301208"/>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148064" y="5733256"/>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148064" y="6165304"/>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148064" y="6597352"/>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554821" y="5736974"/>
            <a:ext cx="0" cy="432047"/>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79350" y="5765194"/>
            <a:ext cx="377026" cy="400110"/>
          </a:xfrm>
          <a:prstGeom prst="rect">
            <a:avLst/>
          </a:prstGeom>
          <a:noFill/>
        </p:spPr>
        <p:txBody>
          <a:bodyPr wrap="none" rtlCol="0">
            <a:spAutoFit/>
          </a:bodyPr>
          <a:lstStyle/>
          <a:p>
            <a:r>
              <a:rPr lang="en-AU" sz="2000" dirty="0"/>
              <a:t>D</a:t>
            </a:r>
          </a:p>
        </p:txBody>
      </p:sp>
      <p:sp>
        <p:nvSpPr>
          <p:cNvPr id="31" name="Freeform 30"/>
          <p:cNvSpPr/>
          <p:nvPr/>
        </p:nvSpPr>
        <p:spPr>
          <a:xfrm>
            <a:off x="2692615" y="4882016"/>
            <a:ext cx="1282700" cy="270940"/>
          </a:xfrm>
          <a:custGeom>
            <a:avLst/>
            <a:gdLst>
              <a:gd name="connsiteX0" fmla="*/ 4090 w 1282700"/>
              <a:gd name="connsiteY0" fmla="*/ 270940 h 270940"/>
              <a:gd name="connsiteX1" fmla="*/ 120327 w 1282700"/>
              <a:gd name="connsiteY1" fmla="*/ 108208 h 270940"/>
              <a:gd name="connsiteX2" fmla="*/ 802253 w 1282700"/>
              <a:gd name="connsiteY2" fmla="*/ 7469 h 270940"/>
              <a:gd name="connsiteX3" fmla="*/ 1282700 w 1282700"/>
              <a:gd name="connsiteY3" fmla="*/ 15218 h 270940"/>
            </a:gdLst>
            <a:ahLst/>
            <a:cxnLst>
              <a:cxn ang="0">
                <a:pos x="connsiteX0" y="connsiteY0"/>
              </a:cxn>
              <a:cxn ang="0">
                <a:pos x="connsiteX1" y="connsiteY1"/>
              </a:cxn>
              <a:cxn ang="0">
                <a:pos x="connsiteX2" y="connsiteY2"/>
              </a:cxn>
              <a:cxn ang="0">
                <a:pos x="connsiteX3" y="connsiteY3"/>
              </a:cxn>
            </a:cxnLst>
            <a:rect l="l" t="t" r="r" b="b"/>
            <a:pathLst>
              <a:path w="1282700" h="270940">
                <a:moveTo>
                  <a:pt x="4090" y="270940"/>
                </a:moveTo>
                <a:cubicBezTo>
                  <a:pt x="-4305" y="211530"/>
                  <a:pt x="-12700" y="152120"/>
                  <a:pt x="120327" y="108208"/>
                </a:cubicBezTo>
                <a:cubicBezTo>
                  <a:pt x="253354" y="64296"/>
                  <a:pt x="608524" y="22967"/>
                  <a:pt x="802253" y="7469"/>
                </a:cubicBezTo>
                <a:cubicBezTo>
                  <a:pt x="995982" y="-8029"/>
                  <a:pt x="1139341" y="3594"/>
                  <a:pt x="1282700" y="15218"/>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2" name="Freeform 31"/>
          <p:cNvSpPr/>
          <p:nvPr/>
        </p:nvSpPr>
        <p:spPr>
          <a:xfrm>
            <a:off x="2577668" y="4468522"/>
            <a:ext cx="1405396" cy="459709"/>
          </a:xfrm>
          <a:custGeom>
            <a:avLst/>
            <a:gdLst>
              <a:gd name="connsiteX0" fmla="*/ 80291 w 1405396"/>
              <a:gd name="connsiteY0" fmla="*/ 459709 h 459709"/>
              <a:gd name="connsiteX1" fmla="*/ 2800 w 1405396"/>
              <a:gd name="connsiteY1" fmla="*/ 366719 h 459709"/>
              <a:gd name="connsiteX2" fmla="*/ 26047 w 1405396"/>
              <a:gd name="connsiteY2" fmla="*/ 281478 h 459709"/>
              <a:gd name="connsiteX3" fmla="*/ 111288 w 1405396"/>
              <a:gd name="connsiteY3" fmla="*/ 165241 h 459709"/>
              <a:gd name="connsiteX4" fmla="*/ 661478 w 1405396"/>
              <a:gd name="connsiteY4" fmla="*/ 64502 h 459709"/>
              <a:gd name="connsiteX5" fmla="*/ 1234915 w 1405396"/>
              <a:gd name="connsiteY5" fmla="*/ 2509 h 459709"/>
              <a:gd name="connsiteX6" fmla="*/ 1405396 w 1405396"/>
              <a:gd name="connsiteY6" fmla="*/ 18007 h 45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5396" h="459709">
                <a:moveTo>
                  <a:pt x="80291" y="459709"/>
                </a:moveTo>
                <a:cubicBezTo>
                  <a:pt x="46066" y="428066"/>
                  <a:pt x="11841" y="396424"/>
                  <a:pt x="2800" y="366719"/>
                </a:cubicBezTo>
                <a:cubicBezTo>
                  <a:pt x="-6241" y="337014"/>
                  <a:pt x="7966" y="315058"/>
                  <a:pt x="26047" y="281478"/>
                </a:cubicBezTo>
                <a:cubicBezTo>
                  <a:pt x="44128" y="247898"/>
                  <a:pt x="5383" y="201404"/>
                  <a:pt x="111288" y="165241"/>
                </a:cubicBezTo>
                <a:cubicBezTo>
                  <a:pt x="217193" y="129078"/>
                  <a:pt x="474207" y="91624"/>
                  <a:pt x="661478" y="64502"/>
                </a:cubicBezTo>
                <a:cubicBezTo>
                  <a:pt x="848749" y="37380"/>
                  <a:pt x="1110929" y="10258"/>
                  <a:pt x="1234915" y="2509"/>
                </a:cubicBezTo>
                <a:cubicBezTo>
                  <a:pt x="1358901" y="-5240"/>
                  <a:pt x="1382148" y="6383"/>
                  <a:pt x="1405396" y="18007"/>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3" name="Freeform 32"/>
          <p:cNvSpPr/>
          <p:nvPr/>
        </p:nvSpPr>
        <p:spPr>
          <a:xfrm>
            <a:off x="2386075" y="4077071"/>
            <a:ext cx="1573742" cy="858909"/>
          </a:xfrm>
          <a:custGeom>
            <a:avLst/>
            <a:gdLst>
              <a:gd name="connsiteX0" fmla="*/ 47159 w 1573742"/>
              <a:gd name="connsiteY0" fmla="*/ 773193 h 773193"/>
              <a:gd name="connsiteX1" fmla="*/ 664 w 1573742"/>
              <a:gd name="connsiteY1" fmla="*/ 548468 h 773193"/>
              <a:gd name="connsiteX2" fmla="*/ 78156 w 1573742"/>
              <a:gd name="connsiteY2" fmla="*/ 408983 h 773193"/>
              <a:gd name="connsiteX3" fmla="*/ 310630 w 1573742"/>
              <a:gd name="connsiteY3" fmla="*/ 215254 h 773193"/>
              <a:gd name="connsiteX4" fmla="*/ 543105 w 1573742"/>
              <a:gd name="connsiteY4" fmla="*/ 91268 h 773193"/>
              <a:gd name="connsiteX5" fmla="*/ 1031301 w 1573742"/>
              <a:gd name="connsiteY5" fmla="*/ 6027 h 773193"/>
              <a:gd name="connsiteX6" fmla="*/ 1573742 w 1573742"/>
              <a:gd name="connsiteY6" fmla="*/ 13776 h 77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3742" h="773193">
                <a:moveTo>
                  <a:pt x="47159" y="773193"/>
                </a:moveTo>
                <a:cubicBezTo>
                  <a:pt x="21328" y="691181"/>
                  <a:pt x="-4502" y="609170"/>
                  <a:pt x="664" y="548468"/>
                </a:cubicBezTo>
                <a:cubicBezTo>
                  <a:pt x="5830" y="487766"/>
                  <a:pt x="26495" y="464519"/>
                  <a:pt x="78156" y="408983"/>
                </a:cubicBezTo>
                <a:cubicBezTo>
                  <a:pt x="129817" y="353447"/>
                  <a:pt x="233138" y="268207"/>
                  <a:pt x="310630" y="215254"/>
                </a:cubicBezTo>
                <a:cubicBezTo>
                  <a:pt x="388122" y="162301"/>
                  <a:pt x="422993" y="126139"/>
                  <a:pt x="543105" y="91268"/>
                </a:cubicBezTo>
                <a:cubicBezTo>
                  <a:pt x="663217" y="56397"/>
                  <a:pt x="859528" y="18942"/>
                  <a:pt x="1031301" y="6027"/>
                </a:cubicBezTo>
                <a:cubicBezTo>
                  <a:pt x="1203074" y="-6888"/>
                  <a:pt x="1388408" y="3444"/>
                  <a:pt x="1573742" y="13776"/>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36" name="Straight Connector 35"/>
          <p:cNvCxnSpPr/>
          <p:nvPr/>
        </p:nvCxnSpPr>
        <p:spPr>
          <a:xfrm>
            <a:off x="1043608" y="3356992"/>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flipH="1">
            <a:off x="1043608" y="4877544"/>
            <a:ext cx="1080120" cy="270940"/>
          </a:xfrm>
          <a:custGeom>
            <a:avLst/>
            <a:gdLst>
              <a:gd name="connsiteX0" fmla="*/ 4090 w 1282700"/>
              <a:gd name="connsiteY0" fmla="*/ 270940 h 270940"/>
              <a:gd name="connsiteX1" fmla="*/ 120327 w 1282700"/>
              <a:gd name="connsiteY1" fmla="*/ 108208 h 270940"/>
              <a:gd name="connsiteX2" fmla="*/ 802253 w 1282700"/>
              <a:gd name="connsiteY2" fmla="*/ 7469 h 270940"/>
              <a:gd name="connsiteX3" fmla="*/ 1282700 w 1282700"/>
              <a:gd name="connsiteY3" fmla="*/ 15218 h 270940"/>
            </a:gdLst>
            <a:ahLst/>
            <a:cxnLst>
              <a:cxn ang="0">
                <a:pos x="connsiteX0" y="connsiteY0"/>
              </a:cxn>
              <a:cxn ang="0">
                <a:pos x="connsiteX1" y="connsiteY1"/>
              </a:cxn>
              <a:cxn ang="0">
                <a:pos x="connsiteX2" y="connsiteY2"/>
              </a:cxn>
              <a:cxn ang="0">
                <a:pos x="connsiteX3" y="connsiteY3"/>
              </a:cxn>
            </a:cxnLst>
            <a:rect l="l" t="t" r="r" b="b"/>
            <a:pathLst>
              <a:path w="1282700" h="270940">
                <a:moveTo>
                  <a:pt x="4090" y="270940"/>
                </a:moveTo>
                <a:cubicBezTo>
                  <a:pt x="-4305" y="211530"/>
                  <a:pt x="-12700" y="152120"/>
                  <a:pt x="120327" y="108208"/>
                </a:cubicBezTo>
                <a:cubicBezTo>
                  <a:pt x="253354" y="64296"/>
                  <a:pt x="608524" y="22967"/>
                  <a:pt x="802253" y="7469"/>
                </a:cubicBezTo>
                <a:cubicBezTo>
                  <a:pt x="995982" y="-8029"/>
                  <a:pt x="1139341" y="3594"/>
                  <a:pt x="1282700" y="15218"/>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Freeform 37"/>
          <p:cNvSpPr/>
          <p:nvPr/>
        </p:nvSpPr>
        <p:spPr>
          <a:xfrm flipH="1">
            <a:off x="1043607" y="4486985"/>
            <a:ext cx="1193643" cy="459709"/>
          </a:xfrm>
          <a:custGeom>
            <a:avLst/>
            <a:gdLst>
              <a:gd name="connsiteX0" fmla="*/ 80291 w 1405396"/>
              <a:gd name="connsiteY0" fmla="*/ 459709 h 459709"/>
              <a:gd name="connsiteX1" fmla="*/ 2800 w 1405396"/>
              <a:gd name="connsiteY1" fmla="*/ 366719 h 459709"/>
              <a:gd name="connsiteX2" fmla="*/ 26047 w 1405396"/>
              <a:gd name="connsiteY2" fmla="*/ 281478 h 459709"/>
              <a:gd name="connsiteX3" fmla="*/ 111288 w 1405396"/>
              <a:gd name="connsiteY3" fmla="*/ 165241 h 459709"/>
              <a:gd name="connsiteX4" fmla="*/ 661478 w 1405396"/>
              <a:gd name="connsiteY4" fmla="*/ 64502 h 459709"/>
              <a:gd name="connsiteX5" fmla="*/ 1234915 w 1405396"/>
              <a:gd name="connsiteY5" fmla="*/ 2509 h 459709"/>
              <a:gd name="connsiteX6" fmla="*/ 1405396 w 1405396"/>
              <a:gd name="connsiteY6" fmla="*/ 18007 h 45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5396" h="459709">
                <a:moveTo>
                  <a:pt x="80291" y="459709"/>
                </a:moveTo>
                <a:cubicBezTo>
                  <a:pt x="46066" y="428066"/>
                  <a:pt x="11841" y="396424"/>
                  <a:pt x="2800" y="366719"/>
                </a:cubicBezTo>
                <a:cubicBezTo>
                  <a:pt x="-6241" y="337014"/>
                  <a:pt x="7966" y="315058"/>
                  <a:pt x="26047" y="281478"/>
                </a:cubicBezTo>
                <a:cubicBezTo>
                  <a:pt x="44128" y="247898"/>
                  <a:pt x="5383" y="201404"/>
                  <a:pt x="111288" y="165241"/>
                </a:cubicBezTo>
                <a:cubicBezTo>
                  <a:pt x="217193" y="129078"/>
                  <a:pt x="474207" y="91624"/>
                  <a:pt x="661478" y="64502"/>
                </a:cubicBezTo>
                <a:cubicBezTo>
                  <a:pt x="848749" y="37380"/>
                  <a:pt x="1110929" y="10258"/>
                  <a:pt x="1234915" y="2509"/>
                </a:cubicBezTo>
                <a:cubicBezTo>
                  <a:pt x="1358901" y="-5240"/>
                  <a:pt x="1382148" y="6383"/>
                  <a:pt x="1405396" y="18007"/>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9" name="Freeform 38"/>
          <p:cNvSpPr/>
          <p:nvPr/>
        </p:nvSpPr>
        <p:spPr>
          <a:xfrm flipH="1">
            <a:off x="1043608" y="4087785"/>
            <a:ext cx="1342467" cy="858909"/>
          </a:xfrm>
          <a:custGeom>
            <a:avLst/>
            <a:gdLst>
              <a:gd name="connsiteX0" fmla="*/ 47159 w 1573742"/>
              <a:gd name="connsiteY0" fmla="*/ 773193 h 773193"/>
              <a:gd name="connsiteX1" fmla="*/ 664 w 1573742"/>
              <a:gd name="connsiteY1" fmla="*/ 548468 h 773193"/>
              <a:gd name="connsiteX2" fmla="*/ 78156 w 1573742"/>
              <a:gd name="connsiteY2" fmla="*/ 408983 h 773193"/>
              <a:gd name="connsiteX3" fmla="*/ 310630 w 1573742"/>
              <a:gd name="connsiteY3" fmla="*/ 215254 h 773193"/>
              <a:gd name="connsiteX4" fmla="*/ 543105 w 1573742"/>
              <a:gd name="connsiteY4" fmla="*/ 91268 h 773193"/>
              <a:gd name="connsiteX5" fmla="*/ 1031301 w 1573742"/>
              <a:gd name="connsiteY5" fmla="*/ 6027 h 773193"/>
              <a:gd name="connsiteX6" fmla="*/ 1573742 w 1573742"/>
              <a:gd name="connsiteY6" fmla="*/ 13776 h 77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3742" h="773193">
                <a:moveTo>
                  <a:pt x="47159" y="773193"/>
                </a:moveTo>
                <a:cubicBezTo>
                  <a:pt x="21328" y="691181"/>
                  <a:pt x="-4502" y="609170"/>
                  <a:pt x="664" y="548468"/>
                </a:cubicBezTo>
                <a:cubicBezTo>
                  <a:pt x="5830" y="487766"/>
                  <a:pt x="26495" y="464519"/>
                  <a:pt x="78156" y="408983"/>
                </a:cubicBezTo>
                <a:cubicBezTo>
                  <a:pt x="129817" y="353447"/>
                  <a:pt x="233138" y="268207"/>
                  <a:pt x="310630" y="215254"/>
                </a:cubicBezTo>
                <a:cubicBezTo>
                  <a:pt x="388122" y="162301"/>
                  <a:pt x="422993" y="126139"/>
                  <a:pt x="543105" y="91268"/>
                </a:cubicBezTo>
                <a:cubicBezTo>
                  <a:pt x="663217" y="56397"/>
                  <a:pt x="859528" y="18942"/>
                  <a:pt x="1031301" y="6027"/>
                </a:cubicBezTo>
                <a:cubicBezTo>
                  <a:pt x="1203074" y="-6888"/>
                  <a:pt x="1388408" y="3444"/>
                  <a:pt x="1573742" y="13776"/>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0" name="Freeform 39"/>
          <p:cNvSpPr/>
          <p:nvPr/>
        </p:nvSpPr>
        <p:spPr>
          <a:xfrm>
            <a:off x="1030637" y="3704095"/>
            <a:ext cx="2936929" cy="170538"/>
          </a:xfrm>
          <a:custGeom>
            <a:avLst/>
            <a:gdLst>
              <a:gd name="connsiteX0" fmla="*/ 0 w 2936929"/>
              <a:gd name="connsiteY0" fmla="*/ 15498 h 170538"/>
              <a:gd name="connsiteX1" fmla="*/ 743919 w 2936929"/>
              <a:gd name="connsiteY1" fmla="*/ 15498 h 170538"/>
              <a:gd name="connsiteX2" fmla="*/ 1007390 w 2936929"/>
              <a:gd name="connsiteY2" fmla="*/ 46495 h 170538"/>
              <a:gd name="connsiteX3" fmla="*/ 1332855 w 2936929"/>
              <a:gd name="connsiteY3" fmla="*/ 170481 h 170538"/>
              <a:gd name="connsiteX4" fmla="*/ 1596326 w 2936929"/>
              <a:gd name="connsiteY4" fmla="*/ 61993 h 170538"/>
              <a:gd name="connsiteX5" fmla="*/ 1945038 w 2936929"/>
              <a:gd name="connsiteY5" fmla="*/ 15498 h 170538"/>
              <a:gd name="connsiteX6" fmla="*/ 2936929 w 2936929"/>
              <a:gd name="connsiteY6" fmla="*/ 0 h 17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6929" h="170538">
                <a:moveTo>
                  <a:pt x="0" y="15498"/>
                </a:moveTo>
                <a:lnTo>
                  <a:pt x="743919" y="15498"/>
                </a:lnTo>
                <a:cubicBezTo>
                  <a:pt x="911817" y="20664"/>
                  <a:pt x="909234" y="20665"/>
                  <a:pt x="1007390" y="46495"/>
                </a:cubicBezTo>
                <a:cubicBezTo>
                  <a:pt x="1105546" y="72326"/>
                  <a:pt x="1234699" y="167898"/>
                  <a:pt x="1332855" y="170481"/>
                </a:cubicBezTo>
                <a:cubicBezTo>
                  <a:pt x="1431011" y="173064"/>
                  <a:pt x="1494296" y="87823"/>
                  <a:pt x="1596326" y="61993"/>
                </a:cubicBezTo>
                <a:cubicBezTo>
                  <a:pt x="1698356" y="36163"/>
                  <a:pt x="1721604" y="25830"/>
                  <a:pt x="1945038" y="15498"/>
                </a:cubicBezTo>
                <a:cubicBezTo>
                  <a:pt x="2168472" y="5166"/>
                  <a:pt x="2552700" y="2583"/>
                  <a:pt x="2936929" y="0"/>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1" name="Freeform 40"/>
          <p:cNvSpPr/>
          <p:nvPr/>
        </p:nvSpPr>
        <p:spPr>
          <a:xfrm>
            <a:off x="6369803" y="4850907"/>
            <a:ext cx="627256" cy="108551"/>
          </a:xfrm>
          <a:custGeom>
            <a:avLst/>
            <a:gdLst>
              <a:gd name="connsiteX0" fmla="*/ 0 w 627256"/>
              <a:gd name="connsiteY0" fmla="*/ 108551 h 108551"/>
              <a:gd name="connsiteX1" fmla="*/ 278970 w 627256"/>
              <a:gd name="connsiteY1" fmla="*/ 62 h 108551"/>
              <a:gd name="connsiteX2" fmla="*/ 596685 w 627256"/>
              <a:gd name="connsiteY2" fmla="*/ 93052 h 108551"/>
              <a:gd name="connsiteX3" fmla="*/ 596685 w 627256"/>
              <a:gd name="connsiteY3" fmla="*/ 100801 h 108551"/>
            </a:gdLst>
            <a:ahLst/>
            <a:cxnLst>
              <a:cxn ang="0">
                <a:pos x="connsiteX0" y="connsiteY0"/>
              </a:cxn>
              <a:cxn ang="0">
                <a:pos x="connsiteX1" y="connsiteY1"/>
              </a:cxn>
              <a:cxn ang="0">
                <a:pos x="connsiteX2" y="connsiteY2"/>
              </a:cxn>
              <a:cxn ang="0">
                <a:pos x="connsiteX3" y="connsiteY3"/>
              </a:cxn>
            </a:cxnLst>
            <a:rect l="l" t="t" r="r" b="b"/>
            <a:pathLst>
              <a:path w="627256" h="108551">
                <a:moveTo>
                  <a:pt x="0" y="108551"/>
                </a:moveTo>
                <a:cubicBezTo>
                  <a:pt x="89761" y="55598"/>
                  <a:pt x="179523" y="2645"/>
                  <a:pt x="278970" y="62"/>
                </a:cubicBezTo>
                <a:cubicBezTo>
                  <a:pt x="378417" y="-2521"/>
                  <a:pt x="543733" y="76262"/>
                  <a:pt x="596685" y="93052"/>
                </a:cubicBezTo>
                <a:cubicBezTo>
                  <a:pt x="649637" y="109842"/>
                  <a:pt x="623161" y="105321"/>
                  <a:pt x="596685" y="100801"/>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2" name="Freeform 41"/>
          <p:cNvSpPr/>
          <p:nvPr/>
        </p:nvSpPr>
        <p:spPr>
          <a:xfrm>
            <a:off x="5742122" y="4510007"/>
            <a:ext cx="1756191" cy="433952"/>
          </a:xfrm>
          <a:custGeom>
            <a:avLst/>
            <a:gdLst>
              <a:gd name="connsiteX0" fmla="*/ 0 w 1756191"/>
              <a:gd name="connsiteY0" fmla="*/ 426203 h 433952"/>
              <a:gd name="connsiteX1" fmla="*/ 69742 w 1756191"/>
              <a:gd name="connsiteY1" fmla="*/ 232474 h 433952"/>
              <a:gd name="connsiteX2" fmla="*/ 294468 w 1756191"/>
              <a:gd name="connsiteY2" fmla="*/ 69742 h 433952"/>
              <a:gd name="connsiteX3" fmla="*/ 782664 w 1756191"/>
              <a:gd name="connsiteY3" fmla="*/ 0 h 433952"/>
              <a:gd name="connsiteX4" fmla="*/ 1270861 w 1756191"/>
              <a:gd name="connsiteY4" fmla="*/ 15498 h 433952"/>
              <a:gd name="connsiteX5" fmla="*/ 1588576 w 1756191"/>
              <a:gd name="connsiteY5" fmla="*/ 116237 h 433952"/>
              <a:gd name="connsiteX6" fmla="*/ 1735810 w 1756191"/>
              <a:gd name="connsiteY6" fmla="*/ 309966 h 433952"/>
              <a:gd name="connsiteX7" fmla="*/ 1751309 w 1756191"/>
              <a:gd name="connsiteY7" fmla="*/ 433952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6191" h="433952">
                <a:moveTo>
                  <a:pt x="0" y="426203"/>
                </a:moveTo>
                <a:cubicBezTo>
                  <a:pt x="10332" y="359043"/>
                  <a:pt x="20664" y="291884"/>
                  <a:pt x="69742" y="232474"/>
                </a:cubicBezTo>
                <a:cubicBezTo>
                  <a:pt x="118820" y="173064"/>
                  <a:pt x="175648" y="108488"/>
                  <a:pt x="294468" y="69742"/>
                </a:cubicBezTo>
                <a:cubicBezTo>
                  <a:pt x="413288" y="30996"/>
                  <a:pt x="619932" y="9041"/>
                  <a:pt x="782664" y="0"/>
                </a:cubicBezTo>
                <a:cubicBezTo>
                  <a:pt x="945396" y="-9041"/>
                  <a:pt x="1136542" y="-3875"/>
                  <a:pt x="1270861" y="15498"/>
                </a:cubicBezTo>
                <a:cubicBezTo>
                  <a:pt x="1405180" y="34871"/>
                  <a:pt x="1511085" y="67159"/>
                  <a:pt x="1588576" y="116237"/>
                </a:cubicBezTo>
                <a:cubicBezTo>
                  <a:pt x="1666067" y="165315"/>
                  <a:pt x="1708688" y="257013"/>
                  <a:pt x="1735810" y="309966"/>
                </a:cubicBezTo>
                <a:cubicBezTo>
                  <a:pt x="1762932" y="362918"/>
                  <a:pt x="1757120" y="398435"/>
                  <a:pt x="1751309" y="433952"/>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4" name="Freeform 43"/>
          <p:cNvSpPr/>
          <p:nvPr/>
        </p:nvSpPr>
        <p:spPr>
          <a:xfrm>
            <a:off x="5168685" y="4069070"/>
            <a:ext cx="2983423" cy="874889"/>
          </a:xfrm>
          <a:custGeom>
            <a:avLst/>
            <a:gdLst>
              <a:gd name="connsiteX0" fmla="*/ 0 w 2983423"/>
              <a:gd name="connsiteY0" fmla="*/ 867140 h 874889"/>
              <a:gd name="connsiteX1" fmla="*/ 162732 w 2983423"/>
              <a:gd name="connsiteY1" fmla="*/ 448686 h 874889"/>
              <a:gd name="connsiteX2" fmla="*/ 519193 w 2983423"/>
              <a:gd name="connsiteY2" fmla="*/ 177466 h 874889"/>
              <a:gd name="connsiteX3" fmla="*/ 1201118 w 2983423"/>
              <a:gd name="connsiteY3" fmla="*/ 22483 h 874889"/>
              <a:gd name="connsiteX4" fmla="*/ 1735810 w 2983423"/>
              <a:gd name="connsiteY4" fmla="*/ 14733 h 874889"/>
              <a:gd name="connsiteX5" fmla="*/ 2347993 w 2983423"/>
              <a:gd name="connsiteY5" fmla="*/ 154218 h 874889"/>
              <a:gd name="connsiteX6" fmla="*/ 2859437 w 2983423"/>
              <a:gd name="connsiteY6" fmla="*/ 572672 h 874889"/>
              <a:gd name="connsiteX7" fmla="*/ 2983423 w 2983423"/>
              <a:gd name="connsiteY7" fmla="*/ 874889 h 87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3423" h="874889">
                <a:moveTo>
                  <a:pt x="0" y="867140"/>
                </a:moveTo>
                <a:cubicBezTo>
                  <a:pt x="38100" y="715386"/>
                  <a:pt x="76200" y="563632"/>
                  <a:pt x="162732" y="448686"/>
                </a:cubicBezTo>
                <a:cubicBezTo>
                  <a:pt x="249264" y="333740"/>
                  <a:pt x="346129" y="248500"/>
                  <a:pt x="519193" y="177466"/>
                </a:cubicBezTo>
                <a:cubicBezTo>
                  <a:pt x="692257" y="106432"/>
                  <a:pt x="998349" y="49605"/>
                  <a:pt x="1201118" y="22483"/>
                </a:cubicBezTo>
                <a:cubicBezTo>
                  <a:pt x="1403887" y="-4639"/>
                  <a:pt x="1544664" y="-7223"/>
                  <a:pt x="1735810" y="14733"/>
                </a:cubicBezTo>
                <a:cubicBezTo>
                  <a:pt x="1926956" y="36689"/>
                  <a:pt x="2160722" y="61228"/>
                  <a:pt x="2347993" y="154218"/>
                </a:cubicBezTo>
                <a:cubicBezTo>
                  <a:pt x="2535264" y="247208"/>
                  <a:pt x="2753532" y="452560"/>
                  <a:pt x="2859437" y="572672"/>
                </a:cubicBezTo>
                <a:cubicBezTo>
                  <a:pt x="2965342" y="692784"/>
                  <a:pt x="2974382" y="783836"/>
                  <a:pt x="2983423" y="874889"/>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253383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xit"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750"/>
                                  </p:stCondLst>
                                  <p:childTnLst>
                                    <p:set>
                                      <p:cBhvr>
                                        <p:cTn id="34" dur="1" fill="hold">
                                          <p:stCondLst>
                                            <p:cond delay="0"/>
                                          </p:stCondLst>
                                        </p:cTn>
                                        <p:tgtEl>
                                          <p:spTgt spid="32"/>
                                        </p:tgtEl>
                                        <p:attrNameLst>
                                          <p:attrName>style.visibility</p:attrName>
                                        </p:attrNameLst>
                                      </p:cBhvr>
                                      <p:to>
                                        <p:strVal val="visible"/>
                                      </p:to>
                                    </p:set>
                                  </p:childTnLst>
                                </p:cTn>
                              </p:par>
                            </p:childTnLst>
                          </p:cTn>
                        </p:par>
                        <p:par>
                          <p:cTn id="35" fill="hold">
                            <p:stCondLst>
                              <p:cond delay="750"/>
                            </p:stCondLst>
                            <p:childTnLst>
                              <p:par>
                                <p:cTn id="36" presetID="1"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childTnLst>
                          </p:cTn>
                        </p:par>
                        <p:par>
                          <p:cTn id="38" fill="hold">
                            <p:stCondLst>
                              <p:cond delay="750"/>
                            </p:stCondLst>
                            <p:childTnLst>
                              <p:par>
                                <p:cTn id="39" presetID="1" presetClass="entr" presetSubtype="0" fill="hold" grpId="0" nodeType="afterEffect">
                                  <p:stCondLst>
                                    <p:cond delay="50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500"/>
                                  </p:stCondLst>
                                  <p:childTnLs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1250"/>
                            </p:stCondLst>
                            <p:childTnLst>
                              <p:par>
                                <p:cTn id="44" presetID="1" presetClass="entr" presetSubtype="0" fill="hold" grpId="0" nodeType="afterEffect">
                                  <p:stCondLst>
                                    <p:cond delay="50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1750"/>
                            </p:stCondLst>
                            <p:childTnLst>
                              <p:par>
                                <p:cTn id="47" presetID="1" presetClass="entr" presetSubtype="0" fill="hold" nodeType="afterEffect">
                                  <p:stCondLst>
                                    <p:cond delay="50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500"/>
                                  </p:stCondLst>
                                  <p:childTnLst>
                                    <p:set>
                                      <p:cBhvr>
                                        <p:cTn id="55" dur="1" fill="hold">
                                          <p:stCondLst>
                                            <p:cond delay="0"/>
                                          </p:stCondLst>
                                        </p:cTn>
                                        <p:tgtEl>
                                          <p:spTgt spid="23"/>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grpId="0" nodeType="afterEffect">
                                  <p:stCondLst>
                                    <p:cond delay="500"/>
                                  </p:stCondLst>
                                  <p:childTnLst>
                                    <p:set>
                                      <p:cBhvr>
                                        <p:cTn id="58" dur="1" fill="hold">
                                          <p:stCondLst>
                                            <p:cond delay="0"/>
                                          </p:stCondLst>
                                        </p:cTn>
                                        <p:tgtEl>
                                          <p:spTgt spid="26"/>
                                        </p:tgtEl>
                                        <p:attrNameLst>
                                          <p:attrName>style.visibility</p:attrName>
                                        </p:attrNameLst>
                                      </p:cBhvr>
                                      <p:to>
                                        <p:strVal val="visible"/>
                                      </p:to>
                                    </p:se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par>
                          <p:cTn id="62" fill="hold">
                            <p:stCondLst>
                              <p:cond delay="1000"/>
                            </p:stCondLst>
                            <p:childTnLst>
                              <p:par>
                                <p:cTn id="63" presetID="1" presetClass="entr" presetSubtype="0"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nodeType="afterEffect">
                                  <p:stCondLst>
                                    <p:cond delay="500"/>
                                  </p:stCondLst>
                                  <p:childTnLst>
                                    <p:set>
                                      <p:cBhvr>
                                        <p:cTn id="67" dur="1" fill="hold">
                                          <p:stCondLst>
                                            <p:cond delay="0"/>
                                          </p:stCondLst>
                                        </p:cTn>
                                        <p:tgtEl>
                                          <p:spTgt spid="2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5"/>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500"/>
                                  </p:stCondLst>
                                  <p:childTnLst>
                                    <p:set>
                                      <p:cBhvr>
                                        <p:cTn id="78" dur="1" fill="hold">
                                          <p:stCondLst>
                                            <p:cond delay="0"/>
                                          </p:stCondLst>
                                        </p:cTn>
                                        <p:tgtEl>
                                          <p:spTgt spid="42"/>
                                        </p:tgtEl>
                                        <p:attrNameLst>
                                          <p:attrName>style.visibility</p:attrName>
                                        </p:attrNameLst>
                                      </p:cBhvr>
                                      <p:to>
                                        <p:strVal val="visible"/>
                                      </p:to>
                                    </p:set>
                                  </p:childTnLst>
                                </p:cTn>
                              </p:par>
                            </p:childTnLst>
                          </p:cTn>
                        </p:par>
                        <p:par>
                          <p:cTn id="79" fill="hold">
                            <p:stCondLst>
                              <p:cond delay="500"/>
                            </p:stCondLst>
                            <p:childTnLst>
                              <p:par>
                                <p:cTn id="80" presetID="1" presetClass="entr" presetSubtype="0" fill="hold" grpId="0" nodeType="afterEffect">
                                  <p:stCondLst>
                                    <p:cond delay="500"/>
                                  </p:stCondLst>
                                  <p:childTnLst>
                                    <p:set>
                                      <p:cBhvr>
                                        <p:cTn id="81"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8" grpId="0"/>
      <p:bldP spid="26" grpId="0"/>
      <p:bldP spid="31" grpId="0" animBg="1"/>
      <p:bldP spid="32" grpId="0" animBg="1"/>
      <p:bldP spid="33" grpId="0" animBg="1"/>
      <p:bldP spid="37" grpId="0" animBg="1"/>
      <p:bldP spid="38" grpId="0" animBg="1"/>
      <p:bldP spid="39" grpId="0" animBg="1"/>
      <p:bldP spid="40" grpId="0" animBg="1"/>
      <p:bldP spid="41" grpId="0" animBg="1"/>
      <p:bldP spid="42" grpId="0" animBg="1"/>
      <p:bldP spid="4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Refraction</a:t>
            </a:r>
          </a:p>
        </p:txBody>
      </p:sp>
      <p:sp>
        <p:nvSpPr>
          <p:cNvPr id="3" name="Content Placeholder 2"/>
          <p:cNvSpPr>
            <a:spLocks noGrp="1"/>
          </p:cNvSpPr>
          <p:nvPr>
            <p:ph sz="quarter" idx="1"/>
          </p:nvPr>
        </p:nvSpPr>
        <p:spPr>
          <a:xfrm>
            <a:off x="323528" y="1524000"/>
            <a:ext cx="8496944" cy="5073352"/>
          </a:xfrm>
          <a:solidFill>
            <a:schemeClr val="tx1">
              <a:alpha val="60000"/>
            </a:schemeClr>
          </a:solidFill>
        </p:spPr>
        <p:txBody>
          <a:bodyPr>
            <a:normAutofit/>
          </a:bodyPr>
          <a:lstStyle/>
          <a:p>
            <a:pPr>
              <a:spcBef>
                <a:spcPts val="2400"/>
              </a:spcBef>
              <a:buClr>
                <a:srgbClr val="7030A0"/>
              </a:buClr>
            </a:pPr>
            <a:r>
              <a:rPr lang="en-AU" dirty="0">
                <a:solidFill>
                  <a:srgbClr val="002060"/>
                </a:solidFill>
                <a:latin typeface="Corbel" panose="020B0503020204020204" pitchFamily="34" charset="0"/>
              </a:rPr>
              <a:t>Refraction can occur when the speed of a wave changes, as it moves from one environment (medium) to another. After refraction, the wave has the same frequency but a </a:t>
            </a:r>
            <a:r>
              <a:rPr lang="en-AU" b="1" u="sng" dirty="0">
                <a:solidFill>
                  <a:srgbClr val="002060"/>
                </a:solidFill>
                <a:latin typeface="Corbel" panose="020B0503020204020204" pitchFamily="34" charset="0"/>
              </a:rPr>
              <a:t>different speed, wavelength and direction</a:t>
            </a:r>
            <a:r>
              <a:rPr lang="en-AU" dirty="0">
                <a:solidFill>
                  <a:srgbClr val="002060"/>
                </a:solidFill>
                <a:latin typeface="Corbel" panose="020B0503020204020204" pitchFamily="34" charset="0"/>
              </a:rPr>
              <a:t>.</a:t>
            </a:r>
          </a:p>
          <a:p>
            <a:pPr>
              <a:spcBef>
                <a:spcPts val="2400"/>
              </a:spcBef>
              <a:buClr>
                <a:srgbClr val="7030A0"/>
              </a:buClr>
            </a:pPr>
            <a:r>
              <a:rPr lang="en-AU" dirty="0">
                <a:solidFill>
                  <a:srgbClr val="002060"/>
                </a:solidFill>
                <a:latin typeface="Corbel" panose="020B0503020204020204" pitchFamily="34" charset="0"/>
              </a:rPr>
              <a:t>When a wave enters a new environment, its change in speed will change its wavelength.</a:t>
            </a:r>
          </a:p>
          <a:p>
            <a:pPr>
              <a:spcBef>
                <a:spcPts val="2400"/>
              </a:spcBef>
              <a:buClr>
                <a:srgbClr val="7030A0"/>
              </a:buClr>
            </a:pPr>
            <a:r>
              <a:rPr lang="en-AU" dirty="0">
                <a:solidFill>
                  <a:srgbClr val="002060"/>
                </a:solidFill>
                <a:latin typeface="Corbel" panose="020B0503020204020204" pitchFamily="34" charset="0"/>
              </a:rPr>
              <a:t>If the wave enters the new environment at any angle other than normal to the boundary, then the change in the wave's speed will also change its direction. </a:t>
            </a:r>
          </a:p>
        </p:txBody>
      </p:sp>
    </p:spTree>
    <p:extLst>
      <p:ext uri="{BB962C8B-B14F-4D97-AF65-F5344CB8AC3E}">
        <p14:creationId xmlns:p14="http://schemas.microsoft.com/office/powerpoint/2010/main" val="2990962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8229600" cy="1143000"/>
          </a:xfrm>
        </p:spPr>
        <p:txBody>
          <a:bodyPr>
            <a:normAutofit/>
          </a:bodyPr>
          <a:lstStyle/>
          <a:p>
            <a:r>
              <a:rPr lang="en-AU" sz="4800" b="1" dirty="0">
                <a:latin typeface="Corbel" panose="020B0503020204020204" pitchFamily="34" charset="0"/>
              </a:rPr>
              <a:t>Refraction</a:t>
            </a:r>
          </a:p>
        </p:txBody>
      </p:sp>
      <p:sp>
        <p:nvSpPr>
          <p:cNvPr id="3" name="Content Placeholder 2"/>
          <p:cNvSpPr>
            <a:spLocks noGrp="1"/>
          </p:cNvSpPr>
          <p:nvPr>
            <p:ph sz="quarter" idx="1"/>
          </p:nvPr>
        </p:nvSpPr>
        <p:spPr>
          <a:xfrm>
            <a:off x="457200" y="4869160"/>
            <a:ext cx="8229600" cy="1728192"/>
          </a:xfrm>
          <a:solidFill>
            <a:schemeClr val="tx1">
              <a:alpha val="60000"/>
            </a:schemeClr>
          </a:solidFill>
        </p:spPr>
        <p:txBody>
          <a:bodyPr>
            <a:normAutofit lnSpcReduction="10000"/>
          </a:bodyPr>
          <a:lstStyle/>
          <a:p>
            <a:pPr>
              <a:buClr>
                <a:srgbClr val="7030A0"/>
              </a:buClr>
            </a:pPr>
            <a:r>
              <a:rPr lang="en-AU" dirty="0">
                <a:solidFill>
                  <a:srgbClr val="002060"/>
                </a:solidFill>
                <a:latin typeface="Corbel" panose="020B0503020204020204" pitchFamily="34" charset="0"/>
              </a:rPr>
              <a:t>Bends towards the normal where the speed slows as it enters a new medium.</a:t>
            </a:r>
          </a:p>
          <a:p>
            <a:pPr>
              <a:buClr>
                <a:srgbClr val="7030A0"/>
              </a:buClr>
            </a:pPr>
            <a:r>
              <a:rPr lang="en-AU" dirty="0">
                <a:solidFill>
                  <a:srgbClr val="002060"/>
                </a:solidFill>
                <a:latin typeface="Corbel" panose="020B0503020204020204" pitchFamily="34" charset="0"/>
              </a:rPr>
              <a:t>Bends away from the normal where the speed increases as it enters the new medium. </a:t>
            </a: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43808" y="678"/>
            <a:ext cx="6299521" cy="466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813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Refraction</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0216" y="1707229"/>
            <a:ext cx="8714272" cy="3443542"/>
          </a:xfrm>
          <a:prstGeom prst="rect">
            <a:avLst/>
          </a:prstGeom>
          <a:solidFill>
            <a:schemeClr val="tx1"/>
          </a:solidFill>
        </p:spPr>
      </p:pic>
    </p:spTree>
    <p:extLst>
      <p:ext uri="{BB962C8B-B14F-4D97-AF65-F5344CB8AC3E}">
        <p14:creationId xmlns:p14="http://schemas.microsoft.com/office/powerpoint/2010/main" val="221535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Refraction</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512" y="1707227"/>
            <a:ext cx="5764501" cy="4746107"/>
          </a:xfrm>
          <a:prstGeom prst="rect">
            <a:avLst/>
          </a:prstGeom>
          <a:solidFill>
            <a:schemeClr val="tx1"/>
          </a:solidFill>
        </p:spPr>
      </p:pic>
      <p:sp>
        <p:nvSpPr>
          <p:cNvPr id="4" name="Content Placeholder 2"/>
          <p:cNvSpPr txBox="1">
            <a:spLocks/>
          </p:cNvSpPr>
          <p:nvPr/>
        </p:nvSpPr>
        <p:spPr>
          <a:xfrm>
            <a:off x="5971313" y="1707226"/>
            <a:ext cx="2993175" cy="4746108"/>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a:buClr>
                <a:srgbClr val="7030A0"/>
              </a:buClr>
            </a:pPr>
            <a:r>
              <a:rPr lang="en-AU" dirty="0">
                <a:solidFill>
                  <a:srgbClr val="002060"/>
                </a:solidFill>
                <a:latin typeface="Corbel" panose="020B0503020204020204" pitchFamily="34" charset="0"/>
              </a:rPr>
              <a:t>v</a:t>
            </a:r>
            <a:r>
              <a:rPr lang="en-AU" baseline="-25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&gt; v</a:t>
            </a:r>
            <a:r>
              <a:rPr lang="en-AU" baseline="-25000" dirty="0">
                <a:solidFill>
                  <a:srgbClr val="002060"/>
                </a:solidFill>
                <a:latin typeface="Corbel" panose="020B0503020204020204" pitchFamily="34" charset="0"/>
              </a:rPr>
              <a:t>2</a:t>
            </a:r>
          </a:p>
          <a:p>
            <a:pPr>
              <a:buClr>
                <a:srgbClr val="7030A0"/>
              </a:buClr>
            </a:pPr>
            <a:r>
              <a:rPr lang="en-AU" dirty="0">
                <a:solidFill>
                  <a:srgbClr val="002060"/>
                </a:solidFill>
                <a:latin typeface="Corbel" panose="020B0503020204020204" pitchFamily="34" charset="0"/>
              </a:rPr>
              <a:t>λ</a:t>
            </a:r>
            <a:r>
              <a:rPr lang="en-AU" baseline="-25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&gt; </a:t>
            </a:r>
            <a:r>
              <a:rPr lang="el-GR" dirty="0">
                <a:solidFill>
                  <a:srgbClr val="002060"/>
                </a:solidFill>
                <a:latin typeface="Corbel" panose="020B0503020204020204" pitchFamily="34" charset="0"/>
              </a:rPr>
              <a:t>λ</a:t>
            </a:r>
            <a:r>
              <a:rPr lang="en-AU" baseline="-25000" dirty="0">
                <a:solidFill>
                  <a:srgbClr val="002060"/>
                </a:solidFill>
                <a:latin typeface="Corbel" panose="020B0503020204020204" pitchFamily="34" charset="0"/>
              </a:rPr>
              <a:t>2</a:t>
            </a:r>
          </a:p>
          <a:p>
            <a:pPr>
              <a:buClr>
                <a:srgbClr val="7030A0"/>
              </a:buClr>
            </a:pPr>
            <a:r>
              <a:rPr lang="en-AU" i="1" dirty="0">
                <a:solidFill>
                  <a:srgbClr val="002060"/>
                </a:solidFill>
                <a:latin typeface="Corbel" panose="020B0503020204020204" pitchFamily="34" charset="0"/>
              </a:rPr>
              <a:t>L</a:t>
            </a:r>
            <a:r>
              <a:rPr lang="en-AU" dirty="0">
                <a:solidFill>
                  <a:srgbClr val="002060"/>
                </a:solidFill>
                <a:latin typeface="Corbel" panose="020B0503020204020204" pitchFamily="34" charset="0"/>
              </a:rPr>
              <a:t>i &gt; </a:t>
            </a:r>
            <a:r>
              <a:rPr lang="en-AU" i="1" dirty="0" err="1">
                <a:solidFill>
                  <a:srgbClr val="002060"/>
                </a:solidFill>
                <a:latin typeface="Corbel" panose="020B0503020204020204" pitchFamily="34" charset="0"/>
              </a:rPr>
              <a:t>L</a:t>
            </a:r>
            <a:r>
              <a:rPr lang="en-AU" dirty="0" err="1">
                <a:solidFill>
                  <a:srgbClr val="002060"/>
                </a:solidFill>
                <a:latin typeface="Corbel" panose="020B0503020204020204" pitchFamily="34" charset="0"/>
              </a:rPr>
              <a:t>r</a:t>
            </a:r>
            <a:endParaRPr lang="en-AU" dirty="0">
              <a:solidFill>
                <a:srgbClr val="002060"/>
              </a:solidFill>
              <a:latin typeface="Corbel" panose="020B0503020204020204" pitchFamily="34" charset="0"/>
            </a:endParaRPr>
          </a:p>
          <a:p>
            <a:pPr>
              <a:buClr>
                <a:srgbClr val="7030A0"/>
              </a:buClr>
            </a:pPr>
            <a:r>
              <a:rPr lang="en-AU" dirty="0">
                <a:solidFill>
                  <a:srgbClr val="002060"/>
                </a:solidFill>
                <a:latin typeface="Corbel" panose="020B0503020204020204" pitchFamily="34" charset="0"/>
              </a:rPr>
              <a:t>Hence “Medium 1” is a more solid medium than “Medium 2”.</a:t>
            </a:r>
          </a:p>
        </p:txBody>
      </p:sp>
    </p:spTree>
    <p:extLst>
      <p:ext uri="{BB962C8B-B14F-4D97-AF65-F5344CB8AC3E}">
        <p14:creationId xmlns:p14="http://schemas.microsoft.com/office/powerpoint/2010/main" val="22506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19572" y="2564904"/>
            <a:ext cx="7704855"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the principles behind wave motion better explains the fundamentals of sound.</a:t>
            </a:r>
          </a:p>
        </p:txBody>
      </p:sp>
    </p:spTree>
    <p:extLst>
      <p:ext uri="{BB962C8B-B14F-4D97-AF65-F5344CB8AC3E}">
        <p14:creationId xmlns:p14="http://schemas.microsoft.com/office/powerpoint/2010/main" val="424402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1844824"/>
            <a:ext cx="7344816" cy="2677656"/>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Reflection</a:t>
            </a:r>
          </a:p>
          <a:p>
            <a:r>
              <a:rPr lang="en-AU" sz="2800" dirty="0">
                <a:solidFill>
                  <a:schemeClr val="tx2"/>
                </a:solidFill>
                <a:latin typeface="Arial" pitchFamily="34" charset="0"/>
                <a:cs typeface="Arial" pitchFamily="34" charset="0"/>
              </a:rPr>
              <a:t>Reverberation </a:t>
            </a:r>
          </a:p>
          <a:p>
            <a:r>
              <a:rPr lang="en-AU" sz="2800" dirty="0">
                <a:solidFill>
                  <a:schemeClr val="tx2"/>
                </a:solidFill>
                <a:latin typeface="Arial" pitchFamily="34" charset="0"/>
                <a:cs typeface="Arial" pitchFamily="34" charset="0"/>
              </a:rPr>
              <a:t>Doppler</a:t>
            </a:r>
          </a:p>
          <a:p>
            <a:r>
              <a:rPr lang="en-AU" sz="2800" dirty="0">
                <a:solidFill>
                  <a:schemeClr val="tx2"/>
                </a:solidFill>
                <a:latin typeface="Arial" pitchFamily="34" charset="0"/>
                <a:cs typeface="Arial" pitchFamily="34" charset="0"/>
              </a:rPr>
              <a:t>Diffraction</a:t>
            </a:r>
          </a:p>
          <a:p>
            <a:r>
              <a:rPr lang="en-AU" sz="2800" dirty="0">
                <a:solidFill>
                  <a:schemeClr val="tx2"/>
                </a:solidFill>
                <a:latin typeface="Arial" pitchFamily="34" charset="0"/>
                <a:cs typeface="Arial" pitchFamily="34" charset="0"/>
              </a:rPr>
              <a:t>Refraction</a:t>
            </a:r>
          </a:p>
          <a:p>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67120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10.3 -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10.4, page 330-334 and answer </a:t>
            </a:r>
          </a:p>
          <a:p>
            <a:pPr marL="0" indent="0">
              <a:spcAft>
                <a:spcPts val="1200"/>
              </a:spcAft>
              <a:buNone/>
            </a:pPr>
            <a:r>
              <a:rPr lang="en-AU" sz="2800" dirty="0">
                <a:solidFill>
                  <a:schemeClr val="tx2"/>
                </a:solidFill>
                <a:latin typeface="Arial" pitchFamily="34" charset="0"/>
                <a:cs typeface="Arial" pitchFamily="34" charset="0"/>
              </a:rPr>
              <a:t>	Q1, 2 &amp; 3 Set 10.4</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8779554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6443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10.4 Pages 330-334</a:t>
            </a:r>
          </a:p>
        </p:txBody>
      </p:sp>
      <p:sp>
        <p:nvSpPr>
          <p:cNvPr id="2" name="Title 1"/>
          <p:cNvSpPr>
            <a:spLocks noGrp="1"/>
          </p:cNvSpPr>
          <p:nvPr>
            <p:ph type="ctrTitle"/>
          </p:nvPr>
        </p:nvSpPr>
        <p:spPr>
          <a:xfrm>
            <a:off x="457200" y="908720"/>
            <a:ext cx="8305800" cy="1453480"/>
          </a:xfrm>
        </p:spPr>
        <p:txBody>
          <a:bodyPr/>
          <a:lstStyle/>
          <a:p>
            <a:r>
              <a:rPr lang="en-AU" sz="6000" dirty="0"/>
              <a:t>Superposition</a:t>
            </a:r>
            <a:endParaRPr lang="en-AU" dirty="0"/>
          </a:p>
        </p:txBody>
      </p:sp>
    </p:spTree>
    <p:extLst>
      <p:ext uri="{BB962C8B-B14F-4D97-AF65-F5344CB8AC3E}">
        <p14:creationId xmlns:p14="http://schemas.microsoft.com/office/powerpoint/2010/main" val="273913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4606" y="4142740"/>
            <a:ext cx="2786082" cy="2670249"/>
          </a:xfrm>
          <a:prstGeom prst="rect">
            <a:avLst/>
          </a:prstGeom>
          <a:noFill/>
          <a:ln w="9525">
            <a:noFill/>
            <a:miter lim="800000"/>
            <a:headEnd/>
            <a:tailEnd/>
          </a:ln>
          <a:effectLst/>
        </p:spPr>
      </p:pic>
      <p:sp>
        <p:nvSpPr>
          <p:cNvPr id="2" name="Title 1"/>
          <p:cNvSpPr>
            <a:spLocks noGrp="1"/>
          </p:cNvSpPr>
          <p:nvPr>
            <p:ph type="title"/>
          </p:nvPr>
        </p:nvSpPr>
        <p:spPr>
          <a:xfrm>
            <a:off x="457200" y="0"/>
            <a:ext cx="8229600" cy="928670"/>
          </a:xfrm>
        </p:spPr>
        <p:txBody>
          <a:bodyPr>
            <a:normAutofit/>
          </a:bodyPr>
          <a:lstStyle/>
          <a:p>
            <a:r>
              <a:rPr lang="en-AU" sz="4800" b="1" dirty="0">
                <a:latin typeface="Corbel" panose="020B0503020204020204" pitchFamily="34" charset="0"/>
              </a:rPr>
              <a:t>Basic Wave Front Concepts</a:t>
            </a:r>
          </a:p>
        </p:txBody>
      </p:sp>
      <p:sp>
        <p:nvSpPr>
          <p:cNvPr id="3" name="Content Placeholder 2"/>
          <p:cNvSpPr>
            <a:spLocks noGrp="1"/>
          </p:cNvSpPr>
          <p:nvPr>
            <p:ph sz="quarter" idx="1"/>
          </p:nvPr>
        </p:nvSpPr>
        <p:spPr>
          <a:xfrm>
            <a:off x="128246" y="895803"/>
            <a:ext cx="4443753" cy="5197493"/>
          </a:xfrm>
        </p:spPr>
        <p:txBody>
          <a:bodyPr/>
          <a:lstStyle/>
          <a:p>
            <a:r>
              <a:rPr lang="en-AU" sz="3200" b="1" dirty="0">
                <a:solidFill>
                  <a:srgbClr val="002060"/>
                </a:solidFill>
                <a:latin typeface="Corbel" panose="020B0503020204020204" pitchFamily="34" charset="0"/>
              </a:rPr>
              <a:t>Plane Wave Front</a:t>
            </a:r>
          </a:p>
          <a:p>
            <a:endParaRPr lang="en-AU" b="1" dirty="0">
              <a:solidFill>
                <a:srgbClr val="002060"/>
              </a:solidFill>
              <a:latin typeface="Corbel" panose="020B0503020204020204" pitchFamily="34" charset="0"/>
            </a:endParaRPr>
          </a:p>
          <a:p>
            <a:endParaRPr lang="en-AU" b="1" dirty="0">
              <a:solidFill>
                <a:srgbClr val="002060"/>
              </a:solidFill>
              <a:latin typeface="Corbel" panose="020B0503020204020204" pitchFamily="34" charset="0"/>
            </a:endParaRPr>
          </a:p>
          <a:p>
            <a:pPr>
              <a:buNone/>
            </a:pPr>
            <a:endParaRPr lang="en-AU" sz="1400" b="1" dirty="0">
              <a:solidFill>
                <a:srgbClr val="002060"/>
              </a:solidFill>
              <a:latin typeface="Corbel" panose="020B0503020204020204" pitchFamily="34" charset="0"/>
            </a:endParaRPr>
          </a:p>
          <a:p>
            <a:pPr>
              <a:buNone/>
            </a:pPr>
            <a:endParaRPr lang="en-AU" sz="1400" b="1" dirty="0">
              <a:solidFill>
                <a:srgbClr val="002060"/>
              </a:solidFill>
              <a:latin typeface="Corbel" panose="020B0503020204020204" pitchFamily="34" charset="0"/>
            </a:endParaRPr>
          </a:p>
          <a:p>
            <a:pPr>
              <a:buNone/>
            </a:pPr>
            <a:endParaRPr lang="en-AU" b="1" dirty="0">
              <a:solidFill>
                <a:srgbClr val="002060"/>
              </a:solidFill>
              <a:latin typeface="Corbel" panose="020B0503020204020204" pitchFamily="34" charset="0"/>
            </a:endParaRPr>
          </a:p>
          <a:p>
            <a:r>
              <a:rPr lang="en-AU" sz="3200" b="1" dirty="0">
                <a:solidFill>
                  <a:srgbClr val="002060"/>
                </a:solidFill>
                <a:latin typeface="Corbel" panose="020B0503020204020204" pitchFamily="34" charset="0"/>
              </a:rPr>
              <a:t>Spherical Wave Front</a:t>
            </a:r>
          </a:p>
        </p:txBody>
      </p:sp>
      <p:sp>
        <p:nvSpPr>
          <p:cNvPr id="7" name="TextBox 6"/>
          <p:cNvSpPr txBox="1"/>
          <p:nvPr/>
        </p:nvSpPr>
        <p:spPr>
          <a:xfrm>
            <a:off x="3923928" y="1268760"/>
            <a:ext cx="5112568" cy="2554545"/>
          </a:xfrm>
          <a:prstGeom prst="rect">
            <a:avLst/>
          </a:prstGeom>
          <a:solidFill>
            <a:schemeClr val="tx1">
              <a:alpha val="60000"/>
            </a:schemeClr>
          </a:solidFill>
        </p:spPr>
        <p:txBody>
          <a:bodyPr wrap="square" rtlCol="0">
            <a:spAutoFit/>
          </a:bodyPr>
          <a:lstStyle/>
          <a:p>
            <a:r>
              <a:rPr lang="en-AU" sz="3200" dirty="0">
                <a:solidFill>
                  <a:srgbClr val="002060"/>
                </a:solidFill>
                <a:latin typeface="Corbel" panose="020B0503020204020204" pitchFamily="34" charset="0"/>
              </a:rPr>
              <a:t>Surface of constant</a:t>
            </a:r>
          </a:p>
          <a:p>
            <a:r>
              <a:rPr lang="en-AU" sz="3200" dirty="0">
                <a:solidFill>
                  <a:srgbClr val="002060"/>
                </a:solidFill>
                <a:latin typeface="Corbel" panose="020B0503020204020204" pitchFamily="34" charset="0"/>
              </a:rPr>
              <a:t>disturbance, </a:t>
            </a:r>
            <a:r>
              <a:rPr lang="en-AU" sz="3200" i="1" dirty="0">
                <a:solidFill>
                  <a:srgbClr val="002060"/>
                </a:solidFill>
                <a:latin typeface="Corbel" panose="020B0503020204020204" pitchFamily="34" charset="0"/>
              </a:rPr>
              <a:t>A, (or constant</a:t>
            </a:r>
          </a:p>
          <a:p>
            <a:r>
              <a:rPr lang="en-AU" sz="3200" dirty="0">
                <a:solidFill>
                  <a:srgbClr val="002060"/>
                </a:solidFill>
                <a:latin typeface="Corbel" panose="020B0503020204020204" pitchFamily="34" charset="0"/>
              </a:rPr>
              <a:t>phase) is a plane – i.e. peaks</a:t>
            </a:r>
          </a:p>
          <a:p>
            <a:r>
              <a:rPr lang="en-AU" sz="3200" dirty="0">
                <a:solidFill>
                  <a:srgbClr val="002060"/>
                </a:solidFill>
                <a:latin typeface="Corbel" panose="020B0503020204020204" pitchFamily="34" charset="0"/>
              </a:rPr>
              <a:t>and troughs form parallel planes.</a:t>
            </a:r>
          </a:p>
        </p:txBody>
      </p:sp>
      <p:sp>
        <p:nvSpPr>
          <p:cNvPr id="8" name="TextBox 7"/>
          <p:cNvSpPr txBox="1"/>
          <p:nvPr/>
        </p:nvSpPr>
        <p:spPr>
          <a:xfrm>
            <a:off x="3923928" y="4667652"/>
            <a:ext cx="5112568" cy="1569660"/>
          </a:xfrm>
          <a:prstGeom prst="rect">
            <a:avLst/>
          </a:prstGeom>
          <a:solidFill>
            <a:schemeClr val="tx1">
              <a:alpha val="60000"/>
            </a:schemeClr>
          </a:solidFill>
        </p:spPr>
        <p:txBody>
          <a:bodyPr wrap="square" rtlCol="0">
            <a:spAutoFit/>
          </a:bodyPr>
          <a:lstStyle/>
          <a:p>
            <a:r>
              <a:rPr lang="en-AU" sz="3200" dirty="0">
                <a:solidFill>
                  <a:srgbClr val="002060"/>
                </a:solidFill>
                <a:latin typeface="Corbel" panose="020B0503020204020204" pitchFamily="34" charset="0"/>
              </a:rPr>
              <a:t>Surface of constant phase is a sphere, with the wave source at the centre.</a:t>
            </a: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44" y="1429192"/>
            <a:ext cx="3395657" cy="2286124"/>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Superposition</a:t>
            </a:r>
          </a:p>
        </p:txBody>
      </p:sp>
      <p:sp>
        <p:nvSpPr>
          <p:cNvPr id="3" name="Content Placeholder 2"/>
          <p:cNvSpPr>
            <a:spLocks noGrp="1"/>
          </p:cNvSpPr>
          <p:nvPr>
            <p:ph sz="quarter" idx="1"/>
          </p:nvPr>
        </p:nvSpPr>
        <p:spPr>
          <a:xfrm>
            <a:off x="457200" y="1524000"/>
            <a:ext cx="8229600" cy="968896"/>
          </a:xfrm>
          <a:solidFill>
            <a:schemeClr val="tx1">
              <a:alpha val="60000"/>
            </a:schemeClr>
          </a:solidFill>
        </p:spPr>
        <p:txBody>
          <a:bodyPr/>
          <a:lstStyle/>
          <a:p>
            <a:pPr marL="0" indent="0">
              <a:buNone/>
            </a:pPr>
            <a:r>
              <a:rPr lang="en-AU" dirty="0">
                <a:solidFill>
                  <a:srgbClr val="002060"/>
                </a:solidFill>
                <a:latin typeface="Corbel" panose="020B0503020204020204" pitchFamily="34" charset="0"/>
              </a:rPr>
              <a:t>Resulting displacement of two or more longitudinal or transverse waves. </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55776" y="2714970"/>
            <a:ext cx="3883538" cy="388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780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3"/>
          <p:cNvGrpSpPr>
            <a:grpSpLocks/>
          </p:cNvGrpSpPr>
          <p:nvPr/>
        </p:nvGrpSpPr>
        <p:grpSpPr bwMode="auto">
          <a:xfrm>
            <a:off x="225425" y="2097088"/>
            <a:ext cx="3986213" cy="2667000"/>
            <a:chOff x="42" y="1310"/>
            <a:chExt cx="2511" cy="1680"/>
          </a:xfrm>
        </p:grpSpPr>
        <p:sp>
          <p:nvSpPr>
            <p:cNvPr id="7365" name="Freeform 197"/>
            <p:cNvSpPr>
              <a:spLocks/>
            </p:cNvSpPr>
            <p:nvPr/>
          </p:nvSpPr>
          <p:spPr bwMode="auto">
            <a:xfrm>
              <a:off x="42" y="2003"/>
              <a:ext cx="70" cy="148"/>
            </a:xfrm>
            <a:custGeom>
              <a:avLst/>
              <a:gdLst/>
              <a:ahLst/>
              <a:cxnLst>
                <a:cxn ang="0">
                  <a:pos x="0" y="148"/>
                </a:cxn>
                <a:cxn ang="0">
                  <a:pos x="33" y="73"/>
                </a:cxn>
                <a:cxn ang="0">
                  <a:pos x="70" y="0"/>
                </a:cxn>
              </a:cxnLst>
              <a:rect l="0" t="0" r="r" b="b"/>
              <a:pathLst>
                <a:path w="70" h="148">
                  <a:moveTo>
                    <a:pt x="0" y="148"/>
                  </a:moveTo>
                  <a:lnTo>
                    <a:pt x="33" y="73"/>
                  </a:lnTo>
                  <a:lnTo>
                    <a:pt x="70" y="0"/>
                  </a:lnTo>
                </a:path>
              </a:pathLst>
            </a:custGeom>
            <a:noFill/>
            <a:ln w="57150">
              <a:solidFill>
                <a:srgbClr val="008000"/>
              </a:solidFill>
              <a:prstDash val="solid"/>
              <a:round/>
              <a:headEnd/>
              <a:tailEnd/>
            </a:ln>
          </p:spPr>
          <p:txBody>
            <a:bodyPr/>
            <a:lstStyle/>
            <a:p>
              <a:endParaRPr lang="en-AU"/>
            </a:p>
          </p:txBody>
        </p:sp>
        <p:sp>
          <p:nvSpPr>
            <p:cNvPr id="7366" name="Freeform 198"/>
            <p:cNvSpPr>
              <a:spLocks/>
            </p:cNvSpPr>
            <p:nvPr/>
          </p:nvSpPr>
          <p:spPr bwMode="auto">
            <a:xfrm>
              <a:off x="112" y="1863"/>
              <a:ext cx="70" cy="140"/>
            </a:xfrm>
            <a:custGeom>
              <a:avLst/>
              <a:gdLst/>
              <a:ahLst/>
              <a:cxnLst>
                <a:cxn ang="0">
                  <a:pos x="0" y="140"/>
                </a:cxn>
                <a:cxn ang="0">
                  <a:pos x="33" y="70"/>
                </a:cxn>
                <a:cxn ang="0">
                  <a:pos x="70" y="0"/>
                </a:cxn>
              </a:cxnLst>
              <a:rect l="0" t="0" r="r" b="b"/>
              <a:pathLst>
                <a:path w="70" h="140">
                  <a:moveTo>
                    <a:pt x="0" y="140"/>
                  </a:moveTo>
                  <a:lnTo>
                    <a:pt x="33" y="70"/>
                  </a:lnTo>
                  <a:lnTo>
                    <a:pt x="70" y="0"/>
                  </a:lnTo>
                </a:path>
              </a:pathLst>
            </a:custGeom>
            <a:noFill/>
            <a:ln w="57150">
              <a:solidFill>
                <a:srgbClr val="008000"/>
              </a:solidFill>
              <a:prstDash val="solid"/>
              <a:round/>
              <a:headEnd/>
              <a:tailEnd/>
            </a:ln>
          </p:spPr>
          <p:txBody>
            <a:bodyPr/>
            <a:lstStyle/>
            <a:p>
              <a:endParaRPr lang="en-AU"/>
            </a:p>
          </p:txBody>
        </p:sp>
        <p:sp>
          <p:nvSpPr>
            <p:cNvPr id="7367" name="Freeform 199"/>
            <p:cNvSpPr>
              <a:spLocks/>
            </p:cNvSpPr>
            <p:nvPr/>
          </p:nvSpPr>
          <p:spPr bwMode="auto">
            <a:xfrm>
              <a:off x="182" y="1729"/>
              <a:ext cx="69" cy="134"/>
            </a:xfrm>
            <a:custGeom>
              <a:avLst/>
              <a:gdLst/>
              <a:ahLst/>
              <a:cxnLst>
                <a:cxn ang="0">
                  <a:pos x="0" y="134"/>
                </a:cxn>
                <a:cxn ang="0">
                  <a:pos x="33" y="67"/>
                </a:cxn>
                <a:cxn ang="0">
                  <a:pos x="69" y="0"/>
                </a:cxn>
              </a:cxnLst>
              <a:rect l="0" t="0" r="r" b="b"/>
              <a:pathLst>
                <a:path w="69" h="134">
                  <a:moveTo>
                    <a:pt x="0" y="134"/>
                  </a:moveTo>
                  <a:lnTo>
                    <a:pt x="33" y="67"/>
                  </a:lnTo>
                  <a:lnTo>
                    <a:pt x="69" y="0"/>
                  </a:lnTo>
                </a:path>
              </a:pathLst>
            </a:custGeom>
            <a:noFill/>
            <a:ln w="57150">
              <a:solidFill>
                <a:srgbClr val="008000"/>
              </a:solidFill>
              <a:prstDash val="solid"/>
              <a:round/>
              <a:headEnd/>
              <a:tailEnd/>
            </a:ln>
          </p:spPr>
          <p:txBody>
            <a:bodyPr/>
            <a:lstStyle/>
            <a:p>
              <a:endParaRPr lang="en-AU"/>
            </a:p>
          </p:txBody>
        </p:sp>
        <p:sp>
          <p:nvSpPr>
            <p:cNvPr id="7368" name="Freeform 200"/>
            <p:cNvSpPr>
              <a:spLocks/>
            </p:cNvSpPr>
            <p:nvPr/>
          </p:nvSpPr>
          <p:spPr bwMode="auto">
            <a:xfrm>
              <a:off x="251" y="1609"/>
              <a:ext cx="70" cy="120"/>
            </a:xfrm>
            <a:custGeom>
              <a:avLst/>
              <a:gdLst/>
              <a:ahLst/>
              <a:cxnLst>
                <a:cxn ang="0">
                  <a:pos x="0" y="120"/>
                </a:cxn>
                <a:cxn ang="0">
                  <a:pos x="34" y="59"/>
                </a:cxn>
                <a:cxn ang="0">
                  <a:pos x="70" y="0"/>
                </a:cxn>
              </a:cxnLst>
              <a:rect l="0" t="0" r="r" b="b"/>
              <a:pathLst>
                <a:path w="70" h="120">
                  <a:moveTo>
                    <a:pt x="0" y="120"/>
                  </a:moveTo>
                  <a:lnTo>
                    <a:pt x="34" y="59"/>
                  </a:lnTo>
                  <a:lnTo>
                    <a:pt x="70" y="0"/>
                  </a:lnTo>
                </a:path>
              </a:pathLst>
            </a:custGeom>
            <a:noFill/>
            <a:ln w="57150">
              <a:solidFill>
                <a:srgbClr val="008000"/>
              </a:solidFill>
              <a:prstDash val="solid"/>
              <a:round/>
              <a:headEnd/>
              <a:tailEnd/>
            </a:ln>
          </p:spPr>
          <p:txBody>
            <a:bodyPr/>
            <a:lstStyle/>
            <a:p>
              <a:endParaRPr lang="en-AU"/>
            </a:p>
          </p:txBody>
        </p:sp>
        <p:sp>
          <p:nvSpPr>
            <p:cNvPr id="7369" name="Freeform 201"/>
            <p:cNvSpPr>
              <a:spLocks/>
            </p:cNvSpPr>
            <p:nvPr/>
          </p:nvSpPr>
          <p:spPr bwMode="auto">
            <a:xfrm>
              <a:off x="321" y="1505"/>
              <a:ext cx="70" cy="104"/>
            </a:xfrm>
            <a:custGeom>
              <a:avLst/>
              <a:gdLst/>
              <a:ahLst/>
              <a:cxnLst>
                <a:cxn ang="0">
                  <a:pos x="0" y="104"/>
                </a:cxn>
                <a:cxn ang="0">
                  <a:pos x="34" y="51"/>
                </a:cxn>
                <a:cxn ang="0">
                  <a:pos x="70" y="0"/>
                </a:cxn>
              </a:cxnLst>
              <a:rect l="0" t="0" r="r" b="b"/>
              <a:pathLst>
                <a:path w="70" h="104">
                  <a:moveTo>
                    <a:pt x="0" y="104"/>
                  </a:moveTo>
                  <a:lnTo>
                    <a:pt x="34" y="51"/>
                  </a:lnTo>
                  <a:lnTo>
                    <a:pt x="70" y="0"/>
                  </a:lnTo>
                </a:path>
              </a:pathLst>
            </a:custGeom>
            <a:noFill/>
            <a:ln w="57150">
              <a:solidFill>
                <a:srgbClr val="008000"/>
              </a:solidFill>
              <a:prstDash val="solid"/>
              <a:round/>
              <a:headEnd/>
              <a:tailEnd/>
            </a:ln>
          </p:spPr>
          <p:txBody>
            <a:bodyPr/>
            <a:lstStyle/>
            <a:p>
              <a:endParaRPr lang="en-AU"/>
            </a:p>
          </p:txBody>
        </p:sp>
        <p:sp>
          <p:nvSpPr>
            <p:cNvPr id="7370" name="Freeform 202"/>
            <p:cNvSpPr>
              <a:spLocks/>
            </p:cNvSpPr>
            <p:nvPr/>
          </p:nvSpPr>
          <p:spPr bwMode="auto">
            <a:xfrm>
              <a:off x="391" y="1422"/>
              <a:ext cx="70" cy="83"/>
            </a:xfrm>
            <a:custGeom>
              <a:avLst/>
              <a:gdLst/>
              <a:ahLst/>
              <a:cxnLst>
                <a:cxn ang="0">
                  <a:pos x="0" y="83"/>
                </a:cxn>
                <a:cxn ang="0">
                  <a:pos x="34" y="39"/>
                </a:cxn>
                <a:cxn ang="0">
                  <a:pos x="70" y="0"/>
                </a:cxn>
              </a:cxnLst>
              <a:rect l="0" t="0" r="r" b="b"/>
              <a:pathLst>
                <a:path w="70" h="83">
                  <a:moveTo>
                    <a:pt x="0" y="83"/>
                  </a:moveTo>
                  <a:lnTo>
                    <a:pt x="34" y="39"/>
                  </a:lnTo>
                  <a:lnTo>
                    <a:pt x="70" y="0"/>
                  </a:lnTo>
                </a:path>
              </a:pathLst>
            </a:custGeom>
            <a:noFill/>
            <a:ln w="57150">
              <a:solidFill>
                <a:srgbClr val="008000"/>
              </a:solidFill>
              <a:prstDash val="solid"/>
              <a:round/>
              <a:headEnd/>
              <a:tailEnd/>
            </a:ln>
          </p:spPr>
          <p:txBody>
            <a:bodyPr/>
            <a:lstStyle/>
            <a:p>
              <a:endParaRPr lang="en-AU"/>
            </a:p>
          </p:txBody>
        </p:sp>
        <p:sp>
          <p:nvSpPr>
            <p:cNvPr id="7371" name="Freeform 203"/>
            <p:cNvSpPr>
              <a:spLocks/>
            </p:cNvSpPr>
            <p:nvPr/>
          </p:nvSpPr>
          <p:spPr bwMode="auto">
            <a:xfrm>
              <a:off x="461" y="1360"/>
              <a:ext cx="70" cy="62"/>
            </a:xfrm>
            <a:custGeom>
              <a:avLst/>
              <a:gdLst/>
              <a:ahLst/>
              <a:cxnLst>
                <a:cxn ang="0">
                  <a:pos x="0" y="62"/>
                </a:cxn>
                <a:cxn ang="0">
                  <a:pos x="33" y="28"/>
                </a:cxn>
                <a:cxn ang="0">
                  <a:pos x="70" y="0"/>
                </a:cxn>
              </a:cxnLst>
              <a:rect l="0" t="0" r="r" b="b"/>
              <a:pathLst>
                <a:path w="70" h="62">
                  <a:moveTo>
                    <a:pt x="0" y="62"/>
                  </a:moveTo>
                  <a:lnTo>
                    <a:pt x="33" y="28"/>
                  </a:lnTo>
                  <a:lnTo>
                    <a:pt x="70" y="0"/>
                  </a:lnTo>
                </a:path>
              </a:pathLst>
            </a:custGeom>
            <a:noFill/>
            <a:ln w="57150">
              <a:solidFill>
                <a:srgbClr val="008000"/>
              </a:solidFill>
              <a:prstDash val="solid"/>
              <a:round/>
              <a:headEnd/>
              <a:tailEnd/>
            </a:ln>
          </p:spPr>
          <p:txBody>
            <a:bodyPr/>
            <a:lstStyle/>
            <a:p>
              <a:endParaRPr lang="en-AU"/>
            </a:p>
          </p:txBody>
        </p:sp>
        <p:sp>
          <p:nvSpPr>
            <p:cNvPr id="7372" name="Freeform 204"/>
            <p:cNvSpPr>
              <a:spLocks/>
            </p:cNvSpPr>
            <p:nvPr/>
          </p:nvSpPr>
          <p:spPr bwMode="auto">
            <a:xfrm>
              <a:off x="531" y="1324"/>
              <a:ext cx="70" cy="36"/>
            </a:xfrm>
            <a:custGeom>
              <a:avLst/>
              <a:gdLst/>
              <a:ahLst/>
              <a:cxnLst>
                <a:cxn ang="0">
                  <a:pos x="0" y="36"/>
                </a:cxn>
                <a:cxn ang="0">
                  <a:pos x="33" y="14"/>
                </a:cxn>
                <a:cxn ang="0">
                  <a:pos x="70" y="0"/>
                </a:cxn>
              </a:cxnLst>
              <a:rect l="0" t="0" r="r" b="b"/>
              <a:pathLst>
                <a:path w="70" h="36">
                  <a:moveTo>
                    <a:pt x="0" y="36"/>
                  </a:moveTo>
                  <a:lnTo>
                    <a:pt x="33" y="14"/>
                  </a:lnTo>
                  <a:lnTo>
                    <a:pt x="70" y="0"/>
                  </a:lnTo>
                </a:path>
              </a:pathLst>
            </a:custGeom>
            <a:noFill/>
            <a:ln w="57150">
              <a:solidFill>
                <a:srgbClr val="008000"/>
              </a:solidFill>
              <a:prstDash val="solid"/>
              <a:round/>
              <a:headEnd/>
              <a:tailEnd/>
            </a:ln>
          </p:spPr>
          <p:txBody>
            <a:bodyPr/>
            <a:lstStyle/>
            <a:p>
              <a:endParaRPr lang="en-AU"/>
            </a:p>
          </p:txBody>
        </p:sp>
        <p:sp>
          <p:nvSpPr>
            <p:cNvPr id="7373" name="Freeform 205"/>
            <p:cNvSpPr>
              <a:spLocks/>
            </p:cNvSpPr>
            <p:nvPr/>
          </p:nvSpPr>
          <p:spPr bwMode="auto">
            <a:xfrm>
              <a:off x="601" y="1310"/>
              <a:ext cx="69" cy="14"/>
            </a:xfrm>
            <a:custGeom>
              <a:avLst/>
              <a:gdLst/>
              <a:ahLst/>
              <a:cxnLst>
                <a:cxn ang="0">
                  <a:pos x="0" y="14"/>
                </a:cxn>
                <a:cxn ang="0">
                  <a:pos x="33" y="2"/>
                </a:cxn>
                <a:cxn ang="0">
                  <a:pos x="69" y="0"/>
                </a:cxn>
              </a:cxnLst>
              <a:rect l="0" t="0" r="r" b="b"/>
              <a:pathLst>
                <a:path w="69" h="14">
                  <a:moveTo>
                    <a:pt x="0" y="14"/>
                  </a:moveTo>
                  <a:lnTo>
                    <a:pt x="33" y="2"/>
                  </a:lnTo>
                  <a:lnTo>
                    <a:pt x="69" y="0"/>
                  </a:lnTo>
                </a:path>
              </a:pathLst>
            </a:custGeom>
            <a:noFill/>
            <a:ln w="57150">
              <a:solidFill>
                <a:srgbClr val="008000"/>
              </a:solidFill>
              <a:prstDash val="solid"/>
              <a:round/>
              <a:headEnd/>
              <a:tailEnd/>
            </a:ln>
          </p:spPr>
          <p:txBody>
            <a:bodyPr/>
            <a:lstStyle/>
            <a:p>
              <a:endParaRPr lang="en-AU"/>
            </a:p>
          </p:txBody>
        </p:sp>
        <p:sp>
          <p:nvSpPr>
            <p:cNvPr id="7374" name="Freeform 206"/>
            <p:cNvSpPr>
              <a:spLocks/>
            </p:cNvSpPr>
            <p:nvPr/>
          </p:nvSpPr>
          <p:spPr bwMode="auto">
            <a:xfrm>
              <a:off x="670" y="1310"/>
              <a:ext cx="70" cy="14"/>
            </a:xfrm>
            <a:custGeom>
              <a:avLst/>
              <a:gdLst/>
              <a:ahLst/>
              <a:cxnLst>
                <a:cxn ang="0">
                  <a:pos x="0" y="0"/>
                </a:cxn>
                <a:cxn ang="0">
                  <a:pos x="34" y="2"/>
                </a:cxn>
                <a:cxn ang="0">
                  <a:pos x="70" y="14"/>
                </a:cxn>
              </a:cxnLst>
              <a:rect l="0" t="0" r="r" b="b"/>
              <a:pathLst>
                <a:path w="70" h="14">
                  <a:moveTo>
                    <a:pt x="0" y="0"/>
                  </a:moveTo>
                  <a:lnTo>
                    <a:pt x="34" y="2"/>
                  </a:lnTo>
                  <a:lnTo>
                    <a:pt x="70" y="14"/>
                  </a:lnTo>
                </a:path>
              </a:pathLst>
            </a:custGeom>
            <a:noFill/>
            <a:ln w="57150">
              <a:solidFill>
                <a:srgbClr val="008000"/>
              </a:solidFill>
              <a:prstDash val="solid"/>
              <a:round/>
              <a:headEnd/>
              <a:tailEnd/>
            </a:ln>
          </p:spPr>
          <p:txBody>
            <a:bodyPr/>
            <a:lstStyle/>
            <a:p>
              <a:endParaRPr lang="en-AU"/>
            </a:p>
          </p:txBody>
        </p:sp>
        <p:sp>
          <p:nvSpPr>
            <p:cNvPr id="7375" name="Freeform 207"/>
            <p:cNvSpPr>
              <a:spLocks/>
            </p:cNvSpPr>
            <p:nvPr/>
          </p:nvSpPr>
          <p:spPr bwMode="auto">
            <a:xfrm>
              <a:off x="740" y="1324"/>
              <a:ext cx="70" cy="36"/>
            </a:xfrm>
            <a:custGeom>
              <a:avLst/>
              <a:gdLst/>
              <a:ahLst/>
              <a:cxnLst>
                <a:cxn ang="0">
                  <a:pos x="0" y="0"/>
                </a:cxn>
                <a:cxn ang="0">
                  <a:pos x="34" y="14"/>
                </a:cxn>
                <a:cxn ang="0">
                  <a:pos x="70" y="36"/>
                </a:cxn>
              </a:cxnLst>
              <a:rect l="0" t="0" r="r" b="b"/>
              <a:pathLst>
                <a:path w="70" h="36">
                  <a:moveTo>
                    <a:pt x="0" y="0"/>
                  </a:moveTo>
                  <a:lnTo>
                    <a:pt x="34" y="14"/>
                  </a:lnTo>
                  <a:lnTo>
                    <a:pt x="70" y="36"/>
                  </a:lnTo>
                </a:path>
              </a:pathLst>
            </a:custGeom>
            <a:noFill/>
            <a:ln w="57150">
              <a:solidFill>
                <a:srgbClr val="008000"/>
              </a:solidFill>
              <a:prstDash val="solid"/>
              <a:round/>
              <a:headEnd/>
              <a:tailEnd/>
            </a:ln>
          </p:spPr>
          <p:txBody>
            <a:bodyPr/>
            <a:lstStyle/>
            <a:p>
              <a:endParaRPr lang="en-AU"/>
            </a:p>
          </p:txBody>
        </p:sp>
        <p:sp>
          <p:nvSpPr>
            <p:cNvPr id="7376" name="Freeform 208"/>
            <p:cNvSpPr>
              <a:spLocks/>
            </p:cNvSpPr>
            <p:nvPr/>
          </p:nvSpPr>
          <p:spPr bwMode="auto">
            <a:xfrm>
              <a:off x="810" y="1360"/>
              <a:ext cx="70" cy="62"/>
            </a:xfrm>
            <a:custGeom>
              <a:avLst/>
              <a:gdLst/>
              <a:ahLst/>
              <a:cxnLst>
                <a:cxn ang="0">
                  <a:pos x="0" y="0"/>
                </a:cxn>
                <a:cxn ang="0">
                  <a:pos x="36" y="28"/>
                </a:cxn>
                <a:cxn ang="0">
                  <a:pos x="70" y="62"/>
                </a:cxn>
              </a:cxnLst>
              <a:rect l="0" t="0" r="r" b="b"/>
              <a:pathLst>
                <a:path w="70" h="62">
                  <a:moveTo>
                    <a:pt x="0" y="0"/>
                  </a:moveTo>
                  <a:lnTo>
                    <a:pt x="36" y="28"/>
                  </a:lnTo>
                  <a:lnTo>
                    <a:pt x="70" y="62"/>
                  </a:lnTo>
                </a:path>
              </a:pathLst>
            </a:custGeom>
            <a:noFill/>
            <a:ln w="57150">
              <a:solidFill>
                <a:srgbClr val="008000"/>
              </a:solidFill>
              <a:prstDash val="solid"/>
              <a:round/>
              <a:headEnd/>
              <a:tailEnd/>
            </a:ln>
          </p:spPr>
          <p:txBody>
            <a:bodyPr/>
            <a:lstStyle/>
            <a:p>
              <a:endParaRPr lang="en-AU"/>
            </a:p>
          </p:txBody>
        </p:sp>
        <p:sp>
          <p:nvSpPr>
            <p:cNvPr id="7377" name="Freeform 209"/>
            <p:cNvSpPr>
              <a:spLocks/>
            </p:cNvSpPr>
            <p:nvPr/>
          </p:nvSpPr>
          <p:spPr bwMode="auto">
            <a:xfrm>
              <a:off x="880" y="1422"/>
              <a:ext cx="67" cy="83"/>
            </a:xfrm>
            <a:custGeom>
              <a:avLst/>
              <a:gdLst/>
              <a:ahLst/>
              <a:cxnLst>
                <a:cxn ang="0">
                  <a:pos x="0" y="0"/>
                </a:cxn>
                <a:cxn ang="0">
                  <a:pos x="33" y="39"/>
                </a:cxn>
                <a:cxn ang="0">
                  <a:pos x="67" y="83"/>
                </a:cxn>
              </a:cxnLst>
              <a:rect l="0" t="0" r="r" b="b"/>
              <a:pathLst>
                <a:path w="67" h="83">
                  <a:moveTo>
                    <a:pt x="0" y="0"/>
                  </a:moveTo>
                  <a:lnTo>
                    <a:pt x="33" y="39"/>
                  </a:lnTo>
                  <a:lnTo>
                    <a:pt x="67" y="83"/>
                  </a:lnTo>
                </a:path>
              </a:pathLst>
            </a:custGeom>
            <a:noFill/>
            <a:ln w="57150">
              <a:solidFill>
                <a:srgbClr val="008000"/>
              </a:solidFill>
              <a:prstDash val="solid"/>
              <a:round/>
              <a:headEnd/>
              <a:tailEnd/>
            </a:ln>
          </p:spPr>
          <p:txBody>
            <a:bodyPr/>
            <a:lstStyle/>
            <a:p>
              <a:endParaRPr lang="en-AU"/>
            </a:p>
          </p:txBody>
        </p:sp>
        <p:sp>
          <p:nvSpPr>
            <p:cNvPr id="7378" name="Freeform 210"/>
            <p:cNvSpPr>
              <a:spLocks/>
            </p:cNvSpPr>
            <p:nvPr/>
          </p:nvSpPr>
          <p:spPr bwMode="auto">
            <a:xfrm>
              <a:off x="947" y="1505"/>
              <a:ext cx="70" cy="104"/>
            </a:xfrm>
            <a:custGeom>
              <a:avLst/>
              <a:gdLst/>
              <a:ahLst/>
              <a:cxnLst>
                <a:cxn ang="0">
                  <a:pos x="0" y="0"/>
                </a:cxn>
                <a:cxn ang="0">
                  <a:pos x="33" y="51"/>
                </a:cxn>
                <a:cxn ang="0">
                  <a:pos x="70" y="104"/>
                </a:cxn>
              </a:cxnLst>
              <a:rect l="0" t="0" r="r" b="b"/>
              <a:pathLst>
                <a:path w="70" h="104">
                  <a:moveTo>
                    <a:pt x="0" y="0"/>
                  </a:moveTo>
                  <a:lnTo>
                    <a:pt x="33" y="51"/>
                  </a:lnTo>
                  <a:lnTo>
                    <a:pt x="70" y="104"/>
                  </a:lnTo>
                </a:path>
              </a:pathLst>
            </a:custGeom>
            <a:noFill/>
            <a:ln w="57150">
              <a:solidFill>
                <a:srgbClr val="008000"/>
              </a:solidFill>
              <a:prstDash val="solid"/>
              <a:round/>
              <a:headEnd/>
              <a:tailEnd/>
            </a:ln>
          </p:spPr>
          <p:txBody>
            <a:bodyPr/>
            <a:lstStyle/>
            <a:p>
              <a:endParaRPr lang="en-AU"/>
            </a:p>
          </p:txBody>
        </p:sp>
        <p:sp>
          <p:nvSpPr>
            <p:cNvPr id="7379" name="Freeform 211"/>
            <p:cNvSpPr>
              <a:spLocks/>
            </p:cNvSpPr>
            <p:nvPr/>
          </p:nvSpPr>
          <p:spPr bwMode="auto">
            <a:xfrm>
              <a:off x="1017" y="1609"/>
              <a:ext cx="70" cy="120"/>
            </a:xfrm>
            <a:custGeom>
              <a:avLst/>
              <a:gdLst/>
              <a:ahLst/>
              <a:cxnLst>
                <a:cxn ang="0">
                  <a:pos x="0" y="0"/>
                </a:cxn>
                <a:cxn ang="0">
                  <a:pos x="33" y="59"/>
                </a:cxn>
                <a:cxn ang="0">
                  <a:pos x="70" y="120"/>
                </a:cxn>
              </a:cxnLst>
              <a:rect l="0" t="0" r="r" b="b"/>
              <a:pathLst>
                <a:path w="70" h="120">
                  <a:moveTo>
                    <a:pt x="0" y="0"/>
                  </a:moveTo>
                  <a:lnTo>
                    <a:pt x="33" y="59"/>
                  </a:lnTo>
                  <a:lnTo>
                    <a:pt x="70" y="120"/>
                  </a:lnTo>
                </a:path>
              </a:pathLst>
            </a:custGeom>
            <a:noFill/>
            <a:ln w="57150">
              <a:solidFill>
                <a:srgbClr val="008000"/>
              </a:solidFill>
              <a:prstDash val="solid"/>
              <a:round/>
              <a:headEnd/>
              <a:tailEnd/>
            </a:ln>
          </p:spPr>
          <p:txBody>
            <a:bodyPr/>
            <a:lstStyle/>
            <a:p>
              <a:endParaRPr lang="en-AU"/>
            </a:p>
          </p:txBody>
        </p:sp>
        <p:sp>
          <p:nvSpPr>
            <p:cNvPr id="7380" name="Freeform 212"/>
            <p:cNvSpPr>
              <a:spLocks/>
            </p:cNvSpPr>
            <p:nvPr/>
          </p:nvSpPr>
          <p:spPr bwMode="auto">
            <a:xfrm>
              <a:off x="1087" y="1729"/>
              <a:ext cx="69" cy="134"/>
            </a:xfrm>
            <a:custGeom>
              <a:avLst/>
              <a:gdLst/>
              <a:ahLst/>
              <a:cxnLst>
                <a:cxn ang="0">
                  <a:pos x="0" y="0"/>
                </a:cxn>
                <a:cxn ang="0">
                  <a:pos x="33" y="67"/>
                </a:cxn>
                <a:cxn ang="0">
                  <a:pos x="69" y="134"/>
                </a:cxn>
              </a:cxnLst>
              <a:rect l="0" t="0" r="r" b="b"/>
              <a:pathLst>
                <a:path w="69" h="134">
                  <a:moveTo>
                    <a:pt x="0" y="0"/>
                  </a:moveTo>
                  <a:lnTo>
                    <a:pt x="33" y="67"/>
                  </a:lnTo>
                  <a:lnTo>
                    <a:pt x="69" y="134"/>
                  </a:lnTo>
                </a:path>
              </a:pathLst>
            </a:custGeom>
            <a:noFill/>
            <a:ln w="57150">
              <a:solidFill>
                <a:srgbClr val="008000"/>
              </a:solidFill>
              <a:prstDash val="solid"/>
              <a:round/>
              <a:headEnd/>
              <a:tailEnd/>
            </a:ln>
          </p:spPr>
          <p:txBody>
            <a:bodyPr/>
            <a:lstStyle/>
            <a:p>
              <a:endParaRPr lang="en-AU"/>
            </a:p>
          </p:txBody>
        </p:sp>
        <p:sp>
          <p:nvSpPr>
            <p:cNvPr id="7381" name="Freeform 213"/>
            <p:cNvSpPr>
              <a:spLocks/>
            </p:cNvSpPr>
            <p:nvPr/>
          </p:nvSpPr>
          <p:spPr bwMode="auto">
            <a:xfrm>
              <a:off x="1156" y="1863"/>
              <a:ext cx="70" cy="140"/>
            </a:xfrm>
            <a:custGeom>
              <a:avLst/>
              <a:gdLst/>
              <a:ahLst/>
              <a:cxnLst>
                <a:cxn ang="0">
                  <a:pos x="0" y="0"/>
                </a:cxn>
                <a:cxn ang="0">
                  <a:pos x="34" y="70"/>
                </a:cxn>
                <a:cxn ang="0">
                  <a:pos x="70" y="140"/>
                </a:cxn>
              </a:cxnLst>
              <a:rect l="0" t="0" r="r" b="b"/>
              <a:pathLst>
                <a:path w="70" h="140">
                  <a:moveTo>
                    <a:pt x="0" y="0"/>
                  </a:moveTo>
                  <a:lnTo>
                    <a:pt x="34" y="70"/>
                  </a:lnTo>
                  <a:lnTo>
                    <a:pt x="70" y="140"/>
                  </a:lnTo>
                </a:path>
              </a:pathLst>
            </a:custGeom>
            <a:noFill/>
            <a:ln w="57150">
              <a:solidFill>
                <a:srgbClr val="008000"/>
              </a:solidFill>
              <a:prstDash val="solid"/>
              <a:round/>
              <a:headEnd/>
              <a:tailEnd/>
            </a:ln>
          </p:spPr>
          <p:txBody>
            <a:bodyPr/>
            <a:lstStyle/>
            <a:p>
              <a:endParaRPr lang="en-AU"/>
            </a:p>
          </p:txBody>
        </p:sp>
        <p:sp>
          <p:nvSpPr>
            <p:cNvPr id="7382" name="Freeform 214"/>
            <p:cNvSpPr>
              <a:spLocks/>
            </p:cNvSpPr>
            <p:nvPr/>
          </p:nvSpPr>
          <p:spPr bwMode="auto">
            <a:xfrm>
              <a:off x="1226" y="2003"/>
              <a:ext cx="70" cy="148"/>
            </a:xfrm>
            <a:custGeom>
              <a:avLst/>
              <a:gdLst/>
              <a:ahLst/>
              <a:cxnLst>
                <a:cxn ang="0">
                  <a:pos x="0" y="0"/>
                </a:cxn>
                <a:cxn ang="0">
                  <a:pos x="34" y="73"/>
                </a:cxn>
                <a:cxn ang="0">
                  <a:pos x="70" y="148"/>
                </a:cxn>
              </a:cxnLst>
              <a:rect l="0" t="0" r="r" b="b"/>
              <a:pathLst>
                <a:path w="70" h="148">
                  <a:moveTo>
                    <a:pt x="0" y="0"/>
                  </a:moveTo>
                  <a:lnTo>
                    <a:pt x="34" y="73"/>
                  </a:lnTo>
                  <a:lnTo>
                    <a:pt x="70" y="148"/>
                  </a:lnTo>
                </a:path>
              </a:pathLst>
            </a:custGeom>
            <a:noFill/>
            <a:ln w="57150">
              <a:solidFill>
                <a:srgbClr val="008000"/>
              </a:solidFill>
              <a:prstDash val="solid"/>
              <a:round/>
              <a:headEnd/>
              <a:tailEnd/>
            </a:ln>
          </p:spPr>
          <p:txBody>
            <a:bodyPr/>
            <a:lstStyle/>
            <a:p>
              <a:endParaRPr lang="en-AU"/>
            </a:p>
          </p:txBody>
        </p:sp>
        <p:sp>
          <p:nvSpPr>
            <p:cNvPr id="7383" name="Line 215"/>
            <p:cNvSpPr>
              <a:spLocks noChangeShapeType="1"/>
            </p:cNvSpPr>
            <p:nvPr/>
          </p:nvSpPr>
          <p:spPr bwMode="auto">
            <a:xfrm>
              <a:off x="1296" y="2151"/>
              <a:ext cx="70" cy="146"/>
            </a:xfrm>
            <a:prstGeom prst="line">
              <a:avLst/>
            </a:prstGeom>
            <a:noFill/>
            <a:ln w="57150">
              <a:solidFill>
                <a:srgbClr val="008000"/>
              </a:solidFill>
              <a:round/>
              <a:headEnd/>
              <a:tailEnd/>
            </a:ln>
          </p:spPr>
          <p:txBody>
            <a:bodyPr/>
            <a:lstStyle/>
            <a:p>
              <a:endParaRPr lang="en-AU"/>
            </a:p>
          </p:txBody>
        </p:sp>
        <p:sp>
          <p:nvSpPr>
            <p:cNvPr id="7384" name="Line 216"/>
            <p:cNvSpPr>
              <a:spLocks noChangeShapeType="1"/>
            </p:cNvSpPr>
            <p:nvPr/>
          </p:nvSpPr>
          <p:spPr bwMode="auto">
            <a:xfrm>
              <a:off x="1366" y="2297"/>
              <a:ext cx="70" cy="139"/>
            </a:xfrm>
            <a:prstGeom prst="line">
              <a:avLst/>
            </a:prstGeom>
            <a:noFill/>
            <a:ln w="57150">
              <a:solidFill>
                <a:srgbClr val="008000"/>
              </a:solidFill>
              <a:round/>
              <a:headEnd/>
              <a:tailEnd/>
            </a:ln>
          </p:spPr>
          <p:txBody>
            <a:bodyPr/>
            <a:lstStyle/>
            <a:p>
              <a:endParaRPr lang="en-AU"/>
            </a:p>
          </p:txBody>
        </p:sp>
        <p:sp>
          <p:nvSpPr>
            <p:cNvPr id="7385" name="Freeform 217"/>
            <p:cNvSpPr>
              <a:spLocks/>
            </p:cNvSpPr>
            <p:nvPr/>
          </p:nvSpPr>
          <p:spPr bwMode="auto">
            <a:xfrm>
              <a:off x="1436" y="2436"/>
              <a:ext cx="70" cy="135"/>
            </a:xfrm>
            <a:custGeom>
              <a:avLst/>
              <a:gdLst/>
              <a:ahLst/>
              <a:cxnLst>
                <a:cxn ang="0">
                  <a:pos x="0" y="0"/>
                </a:cxn>
                <a:cxn ang="0">
                  <a:pos x="33" y="68"/>
                </a:cxn>
                <a:cxn ang="0">
                  <a:pos x="70" y="135"/>
                </a:cxn>
              </a:cxnLst>
              <a:rect l="0" t="0" r="r" b="b"/>
              <a:pathLst>
                <a:path w="70" h="135">
                  <a:moveTo>
                    <a:pt x="0" y="0"/>
                  </a:moveTo>
                  <a:lnTo>
                    <a:pt x="33" y="68"/>
                  </a:lnTo>
                  <a:lnTo>
                    <a:pt x="70" y="135"/>
                  </a:lnTo>
                </a:path>
              </a:pathLst>
            </a:custGeom>
            <a:noFill/>
            <a:ln w="57150">
              <a:solidFill>
                <a:srgbClr val="008000"/>
              </a:solidFill>
              <a:prstDash val="solid"/>
              <a:round/>
              <a:headEnd/>
              <a:tailEnd/>
            </a:ln>
          </p:spPr>
          <p:txBody>
            <a:bodyPr/>
            <a:lstStyle/>
            <a:p>
              <a:endParaRPr lang="en-AU"/>
            </a:p>
          </p:txBody>
        </p:sp>
        <p:sp>
          <p:nvSpPr>
            <p:cNvPr id="7386" name="Freeform 218"/>
            <p:cNvSpPr>
              <a:spLocks/>
            </p:cNvSpPr>
            <p:nvPr/>
          </p:nvSpPr>
          <p:spPr bwMode="auto">
            <a:xfrm>
              <a:off x="1506" y="2571"/>
              <a:ext cx="69" cy="120"/>
            </a:xfrm>
            <a:custGeom>
              <a:avLst/>
              <a:gdLst/>
              <a:ahLst/>
              <a:cxnLst>
                <a:cxn ang="0">
                  <a:pos x="0" y="0"/>
                </a:cxn>
                <a:cxn ang="0">
                  <a:pos x="33" y="61"/>
                </a:cxn>
                <a:cxn ang="0">
                  <a:pos x="69" y="120"/>
                </a:cxn>
              </a:cxnLst>
              <a:rect l="0" t="0" r="r" b="b"/>
              <a:pathLst>
                <a:path w="69" h="120">
                  <a:moveTo>
                    <a:pt x="0" y="0"/>
                  </a:moveTo>
                  <a:lnTo>
                    <a:pt x="33" y="61"/>
                  </a:lnTo>
                  <a:lnTo>
                    <a:pt x="69" y="120"/>
                  </a:lnTo>
                </a:path>
              </a:pathLst>
            </a:custGeom>
            <a:noFill/>
            <a:ln w="57150">
              <a:solidFill>
                <a:srgbClr val="008000"/>
              </a:solidFill>
              <a:prstDash val="solid"/>
              <a:round/>
              <a:headEnd/>
              <a:tailEnd/>
            </a:ln>
          </p:spPr>
          <p:txBody>
            <a:bodyPr/>
            <a:lstStyle/>
            <a:p>
              <a:endParaRPr lang="en-AU"/>
            </a:p>
          </p:txBody>
        </p:sp>
        <p:sp>
          <p:nvSpPr>
            <p:cNvPr id="7387" name="Freeform 219"/>
            <p:cNvSpPr>
              <a:spLocks/>
            </p:cNvSpPr>
            <p:nvPr/>
          </p:nvSpPr>
          <p:spPr bwMode="auto">
            <a:xfrm>
              <a:off x="1575" y="2691"/>
              <a:ext cx="70" cy="103"/>
            </a:xfrm>
            <a:custGeom>
              <a:avLst/>
              <a:gdLst/>
              <a:ahLst/>
              <a:cxnLst>
                <a:cxn ang="0">
                  <a:pos x="0" y="0"/>
                </a:cxn>
                <a:cxn ang="0">
                  <a:pos x="34" y="53"/>
                </a:cxn>
                <a:cxn ang="0">
                  <a:pos x="70" y="103"/>
                </a:cxn>
              </a:cxnLst>
              <a:rect l="0" t="0" r="r" b="b"/>
              <a:pathLst>
                <a:path w="70" h="103">
                  <a:moveTo>
                    <a:pt x="0" y="0"/>
                  </a:moveTo>
                  <a:lnTo>
                    <a:pt x="34" y="53"/>
                  </a:lnTo>
                  <a:lnTo>
                    <a:pt x="70" y="103"/>
                  </a:lnTo>
                </a:path>
              </a:pathLst>
            </a:custGeom>
            <a:noFill/>
            <a:ln w="57150">
              <a:solidFill>
                <a:srgbClr val="008000"/>
              </a:solidFill>
              <a:prstDash val="solid"/>
              <a:round/>
              <a:headEnd/>
              <a:tailEnd/>
            </a:ln>
          </p:spPr>
          <p:txBody>
            <a:bodyPr/>
            <a:lstStyle/>
            <a:p>
              <a:endParaRPr lang="en-AU"/>
            </a:p>
          </p:txBody>
        </p:sp>
        <p:sp>
          <p:nvSpPr>
            <p:cNvPr id="7388" name="Freeform 220"/>
            <p:cNvSpPr>
              <a:spLocks/>
            </p:cNvSpPr>
            <p:nvPr/>
          </p:nvSpPr>
          <p:spPr bwMode="auto">
            <a:xfrm>
              <a:off x="1645" y="2794"/>
              <a:ext cx="70" cy="84"/>
            </a:xfrm>
            <a:custGeom>
              <a:avLst/>
              <a:gdLst/>
              <a:ahLst/>
              <a:cxnLst>
                <a:cxn ang="0">
                  <a:pos x="0" y="0"/>
                </a:cxn>
                <a:cxn ang="0">
                  <a:pos x="34" y="45"/>
                </a:cxn>
                <a:cxn ang="0">
                  <a:pos x="70" y="84"/>
                </a:cxn>
              </a:cxnLst>
              <a:rect l="0" t="0" r="r" b="b"/>
              <a:pathLst>
                <a:path w="70" h="84">
                  <a:moveTo>
                    <a:pt x="0" y="0"/>
                  </a:moveTo>
                  <a:lnTo>
                    <a:pt x="34" y="45"/>
                  </a:lnTo>
                  <a:lnTo>
                    <a:pt x="70" y="84"/>
                  </a:lnTo>
                </a:path>
              </a:pathLst>
            </a:custGeom>
            <a:noFill/>
            <a:ln w="57150">
              <a:solidFill>
                <a:srgbClr val="008000"/>
              </a:solidFill>
              <a:prstDash val="solid"/>
              <a:round/>
              <a:headEnd/>
              <a:tailEnd/>
            </a:ln>
          </p:spPr>
          <p:txBody>
            <a:bodyPr/>
            <a:lstStyle/>
            <a:p>
              <a:endParaRPr lang="en-AU"/>
            </a:p>
          </p:txBody>
        </p:sp>
        <p:sp>
          <p:nvSpPr>
            <p:cNvPr id="7389" name="Freeform 221"/>
            <p:cNvSpPr>
              <a:spLocks/>
            </p:cNvSpPr>
            <p:nvPr/>
          </p:nvSpPr>
          <p:spPr bwMode="auto">
            <a:xfrm>
              <a:off x="1715" y="2878"/>
              <a:ext cx="70" cy="62"/>
            </a:xfrm>
            <a:custGeom>
              <a:avLst/>
              <a:gdLst/>
              <a:ahLst/>
              <a:cxnLst>
                <a:cxn ang="0">
                  <a:pos x="0" y="0"/>
                </a:cxn>
                <a:cxn ang="0">
                  <a:pos x="34" y="34"/>
                </a:cxn>
                <a:cxn ang="0">
                  <a:pos x="70" y="62"/>
                </a:cxn>
              </a:cxnLst>
              <a:rect l="0" t="0" r="r" b="b"/>
              <a:pathLst>
                <a:path w="70" h="62">
                  <a:moveTo>
                    <a:pt x="0" y="0"/>
                  </a:moveTo>
                  <a:lnTo>
                    <a:pt x="34" y="34"/>
                  </a:lnTo>
                  <a:lnTo>
                    <a:pt x="70" y="62"/>
                  </a:lnTo>
                </a:path>
              </a:pathLst>
            </a:custGeom>
            <a:noFill/>
            <a:ln w="57150">
              <a:solidFill>
                <a:srgbClr val="008000"/>
              </a:solidFill>
              <a:prstDash val="solid"/>
              <a:round/>
              <a:headEnd/>
              <a:tailEnd/>
            </a:ln>
          </p:spPr>
          <p:txBody>
            <a:bodyPr/>
            <a:lstStyle/>
            <a:p>
              <a:endParaRPr lang="en-AU"/>
            </a:p>
          </p:txBody>
        </p:sp>
        <p:sp>
          <p:nvSpPr>
            <p:cNvPr id="7390" name="Freeform 222"/>
            <p:cNvSpPr>
              <a:spLocks/>
            </p:cNvSpPr>
            <p:nvPr/>
          </p:nvSpPr>
          <p:spPr bwMode="auto">
            <a:xfrm>
              <a:off x="1785" y="2940"/>
              <a:ext cx="70" cy="36"/>
            </a:xfrm>
            <a:custGeom>
              <a:avLst/>
              <a:gdLst/>
              <a:ahLst/>
              <a:cxnLst>
                <a:cxn ang="0">
                  <a:pos x="0" y="0"/>
                </a:cxn>
                <a:cxn ang="0">
                  <a:pos x="34" y="22"/>
                </a:cxn>
                <a:cxn ang="0">
                  <a:pos x="70" y="36"/>
                </a:cxn>
              </a:cxnLst>
              <a:rect l="0" t="0" r="r" b="b"/>
              <a:pathLst>
                <a:path w="70" h="36">
                  <a:moveTo>
                    <a:pt x="0" y="0"/>
                  </a:moveTo>
                  <a:lnTo>
                    <a:pt x="34" y="22"/>
                  </a:lnTo>
                  <a:lnTo>
                    <a:pt x="70" y="36"/>
                  </a:lnTo>
                </a:path>
              </a:pathLst>
            </a:custGeom>
            <a:noFill/>
            <a:ln w="57150">
              <a:solidFill>
                <a:srgbClr val="008000"/>
              </a:solidFill>
              <a:prstDash val="solid"/>
              <a:round/>
              <a:headEnd/>
              <a:tailEnd/>
            </a:ln>
          </p:spPr>
          <p:txBody>
            <a:bodyPr/>
            <a:lstStyle/>
            <a:p>
              <a:endParaRPr lang="en-AU"/>
            </a:p>
          </p:txBody>
        </p:sp>
        <p:sp>
          <p:nvSpPr>
            <p:cNvPr id="7391" name="Freeform 223"/>
            <p:cNvSpPr>
              <a:spLocks/>
            </p:cNvSpPr>
            <p:nvPr/>
          </p:nvSpPr>
          <p:spPr bwMode="auto">
            <a:xfrm>
              <a:off x="1855" y="2976"/>
              <a:ext cx="70" cy="14"/>
            </a:xfrm>
            <a:custGeom>
              <a:avLst/>
              <a:gdLst/>
              <a:ahLst/>
              <a:cxnLst>
                <a:cxn ang="0">
                  <a:pos x="0" y="0"/>
                </a:cxn>
                <a:cxn ang="0">
                  <a:pos x="33" y="11"/>
                </a:cxn>
                <a:cxn ang="0">
                  <a:pos x="70" y="14"/>
                </a:cxn>
              </a:cxnLst>
              <a:rect l="0" t="0" r="r" b="b"/>
              <a:pathLst>
                <a:path w="70" h="14">
                  <a:moveTo>
                    <a:pt x="0" y="0"/>
                  </a:moveTo>
                  <a:lnTo>
                    <a:pt x="33" y="11"/>
                  </a:lnTo>
                  <a:lnTo>
                    <a:pt x="70" y="14"/>
                  </a:lnTo>
                </a:path>
              </a:pathLst>
            </a:custGeom>
            <a:noFill/>
            <a:ln w="57150">
              <a:solidFill>
                <a:srgbClr val="008000"/>
              </a:solidFill>
              <a:prstDash val="solid"/>
              <a:round/>
              <a:headEnd/>
              <a:tailEnd/>
            </a:ln>
          </p:spPr>
          <p:txBody>
            <a:bodyPr/>
            <a:lstStyle/>
            <a:p>
              <a:endParaRPr lang="en-AU"/>
            </a:p>
          </p:txBody>
        </p:sp>
        <p:sp>
          <p:nvSpPr>
            <p:cNvPr id="7392" name="Freeform 224"/>
            <p:cNvSpPr>
              <a:spLocks/>
            </p:cNvSpPr>
            <p:nvPr/>
          </p:nvSpPr>
          <p:spPr bwMode="auto">
            <a:xfrm>
              <a:off x="1925" y="2976"/>
              <a:ext cx="69" cy="14"/>
            </a:xfrm>
            <a:custGeom>
              <a:avLst/>
              <a:gdLst/>
              <a:ahLst/>
              <a:cxnLst>
                <a:cxn ang="0">
                  <a:pos x="0" y="14"/>
                </a:cxn>
                <a:cxn ang="0">
                  <a:pos x="33" y="11"/>
                </a:cxn>
                <a:cxn ang="0">
                  <a:pos x="69" y="0"/>
                </a:cxn>
              </a:cxnLst>
              <a:rect l="0" t="0" r="r" b="b"/>
              <a:pathLst>
                <a:path w="69" h="14">
                  <a:moveTo>
                    <a:pt x="0" y="14"/>
                  </a:moveTo>
                  <a:lnTo>
                    <a:pt x="33" y="11"/>
                  </a:lnTo>
                  <a:lnTo>
                    <a:pt x="69" y="0"/>
                  </a:lnTo>
                </a:path>
              </a:pathLst>
            </a:custGeom>
            <a:noFill/>
            <a:ln w="57150">
              <a:solidFill>
                <a:srgbClr val="008000"/>
              </a:solidFill>
              <a:prstDash val="solid"/>
              <a:round/>
              <a:headEnd/>
              <a:tailEnd/>
            </a:ln>
          </p:spPr>
          <p:txBody>
            <a:bodyPr/>
            <a:lstStyle/>
            <a:p>
              <a:endParaRPr lang="en-AU"/>
            </a:p>
          </p:txBody>
        </p:sp>
        <p:sp>
          <p:nvSpPr>
            <p:cNvPr id="7393" name="Freeform 225"/>
            <p:cNvSpPr>
              <a:spLocks/>
            </p:cNvSpPr>
            <p:nvPr/>
          </p:nvSpPr>
          <p:spPr bwMode="auto">
            <a:xfrm>
              <a:off x="1994" y="2940"/>
              <a:ext cx="70" cy="36"/>
            </a:xfrm>
            <a:custGeom>
              <a:avLst/>
              <a:gdLst/>
              <a:ahLst/>
              <a:cxnLst>
                <a:cxn ang="0">
                  <a:pos x="0" y="36"/>
                </a:cxn>
                <a:cxn ang="0">
                  <a:pos x="34" y="22"/>
                </a:cxn>
                <a:cxn ang="0">
                  <a:pos x="70" y="0"/>
                </a:cxn>
              </a:cxnLst>
              <a:rect l="0" t="0" r="r" b="b"/>
              <a:pathLst>
                <a:path w="70" h="36">
                  <a:moveTo>
                    <a:pt x="0" y="36"/>
                  </a:moveTo>
                  <a:lnTo>
                    <a:pt x="34" y="22"/>
                  </a:lnTo>
                  <a:lnTo>
                    <a:pt x="70" y="0"/>
                  </a:lnTo>
                </a:path>
              </a:pathLst>
            </a:custGeom>
            <a:noFill/>
            <a:ln w="57150">
              <a:solidFill>
                <a:srgbClr val="008000"/>
              </a:solidFill>
              <a:prstDash val="solid"/>
              <a:round/>
              <a:headEnd/>
              <a:tailEnd/>
            </a:ln>
          </p:spPr>
          <p:txBody>
            <a:bodyPr/>
            <a:lstStyle/>
            <a:p>
              <a:endParaRPr lang="en-AU"/>
            </a:p>
          </p:txBody>
        </p:sp>
        <p:sp>
          <p:nvSpPr>
            <p:cNvPr id="7394" name="Freeform 226"/>
            <p:cNvSpPr>
              <a:spLocks/>
            </p:cNvSpPr>
            <p:nvPr/>
          </p:nvSpPr>
          <p:spPr bwMode="auto">
            <a:xfrm>
              <a:off x="2064" y="2878"/>
              <a:ext cx="70" cy="62"/>
            </a:xfrm>
            <a:custGeom>
              <a:avLst/>
              <a:gdLst/>
              <a:ahLst/>
              <a:cxnLst>
                <a:cxn ang="0">
                  <a:pos x="0" y="62"/>
                </a:cxn>
                <a:cxn ang="0">
                  <a:pos x="34" y="34"/>
                </a:cxn>
                <a:cxn ang="0">
                  <a:pos x="70" y="0"/>
                </a:cxn>
              </a:cxnLst>
              <a:rect l="0" t="0" r="r" b="b"/>
              <a:pathLst>
                <a:path w="70" h="62">
                  <a:moveTo>
                    <a:pt x="0" y="62"/>
                  </a:moveTo>
                  <a:lnTo>
                    <a:pt x="34" y="34"/>
                  </a:lnTo>
                  <a:lnTo>
                    <a:pt x="70" y="0"/>
                  </a:lnTo>
                </a:path>
              </a:pathLst>
            </a:custGeom>
            <a:noFill/>
            <a:ln w="57150">
              <a:solidFill>
                <a:srgbClr val="008000"/>
              </a:solidFill>
              <a:prstDash val="solid"/>
              <a:round/>
              <a:headEnd/>
              <a:tailEnd/>
            </a:ln>
          </p:spPr>
          <p:txBody>
            <a:bodyPr/>
            <a:lstStyle/>
            <a:p>
              <a:endParaRPr lang="en-AU"/>
            </a:p>
          </p:txBody>
        </p:sp>
        <p:sp>
          <p:nvSpPr>
            <p:cNvPr id="7395" name="Freeform 227"/>
            <p:cNvSpPr>
              <a:spLocks/>
            </p:cNvSpPr>
            <p:nvPr/>
          </p:nvSpPr>
          <p:spPr bwMode="auto">
            <a:xfrm>
              <a:off x="2134" y="2792"/>
              <a:ext cx="70" cy="86"/>
            </a:xfrm>
            <a:custGeom>
              <a:avLst/>
              <a:gdLst/>
              <a:ahLst/>
              <a:cxnLst>
                <a:cxn ang="0">
                  <a:pos x="0" y="86"/>
                </a:cxn>
                <a:cxn ang="0">
                  <a:pos x="17" y="67"/>
                </a:cxn>
                <a:cxn ang="0">
                  <a:pos x="34" y="44"/>
                </a:cxn>
                <a:cxn ang="0">
                  <a:pos x="70" y="0"/>
                </a:cxn>
              </a:cxnLst>
              <a:rect l="0" t="0" r="r" b="b"/>
              <a:pathLst>
                <a:path w="70" h="86">
                  <a:moveTo>
                    <a:pt x="0" y="86"/>
                  </a:moveTo>
                  <a:lnTo>
                    <a:pt x="17" y="67"/>
                  </a:lnTo>
                  <a:lnTo>
                    <a:pt x="34" y="44"/>
                  </a:lnTo>
                  <a:lnTo>
                    <a:pt x="70" y="0"/>
                  </a:lnTo>
                </a:path>
              </a:pathLst>
            </a:custGeom>
            <a:noFill/>
            <a:ln w="57150">
              <a:solidFill>
                <a:srgbClr val="008000"/>
              </a:solidFill>
              <a:prstDash val="solid"/>
              <a:round/>
              <a:headEnd/>
              <a:tailEnd/>
            </a:ln>
          </p:spPr>
          <p:txBody>
            <a:bodyPr/>
            <a:lstStyle/>
            <a:p>
              <a:endParaRPr lang="en-AU"/>
            </a:p>
          </p:txBody>
        </p:sp>
        <p:sp>
          <p:nvSpPr>
            <p:cNvPr id="7396" name="Freeform 228"/>
            <p:cNvSpPr>
              <a:spLocks/>
            </p:cNvSpPr>
            <p:nvPr/>
          </p:nvSpPr>
          <p:spPr bwMode="auto">
            <a:xfrm>
              <a:off x="2204" y="2688"/>
              <a:ext cx="70" cy="104"/>
            </a:xfrm>
            <a:custGeom>
              <a:avLst/>
              <a:gdLst/>
              <a:ahLst/>
              <a:cxnLst>
                <a:cxn ang="0">
                  <a:pos x="0" y="104"/>
                </a:cxn>
                <a:cxn ang="0">
                  <a:pos x="34" y="53"/>
                </a:cxn>
                <a:cxn ang="0">
                  <a:pos x="70" y="0"/>
                </a:cxn>
              </a:cxnLst>
              <a:rect l="0" t="0" r="r" b="b"/>
              <a:pathLst>
                <a:path w="70" h="104">
                  <a:moveTo>
                    <a:pt x="0" y="104"/>
                  </a:moveTo>
                  <a:lnTo>
                    <a:pt x="34" y="53"/>
                  </a:lnTo>
                  <a:lnTo>
                    <a:pt x="70" y="0"/>
                  </a:lnTo>
                </a:path>
              </a:pathLst>
            </a:custGeom>
            <a:noFill/>
            <a:ln w="57150">
              <a:solidFill>
                <a:srgbClr val="008000"/>
              </a:solidFill>
              <a:prstDash val="solid"/>
              <a:round/>
              <a:headEnd/>
              <a:tailEnd/>
            </a:ln>
          </p:spPr>
          <p:txBody>
            <a:bodyPr/>
            <a:lstStyle/>
            <a:p>
              <a:endParaRPr lang="en-AU"/>
            </a:p>
          </p:txBody>
        </p:sp>
        <p:sp>
          <p:nvSpPr>
            <p:cNvPr id="7397" name="Freeform 229"/>
            <p:cNvSpPr>
              <a:spLocks/>
            </p:cNvSpPr>
            <p:nvPr/>
          </p:nvSpPr>
          <p:spPr bwMode="auto">
            <a:xfrm>
              <a:off x="2274" y="2571"/>
              <a:ext cx="70" cy="117"/>
            </a:xfrm>
            <a:custGeom>
              <a:avLst/>
              <a:gdLst/>
              <a:ahLst/>
              <a:cxnLst>
                <a:cxn ang="0">
                  <a:pos x="0" y="117"/>
                </a:cxn>
                <a:cxn ang="0">
                  <a:pos x="33" y="61"/>
                </a:cxn>
                <a:cxn ang="0">
                  <a:pos x="70" y="0"/>
                </a:cxn>
              </a:cxnLst>
              <a:rect l="0" t="0" r="r" b="b"/>
              <a:pathLst>
                <a:path w="70" h="117">
                  <a:moveTo>
                    <a:pt x="0" y="117"/>
                  </a:moveTo>
                  <a:lnTo>
                    <a:pt x="33" y="61"/>
                  </a:lnTo>
                  <a:lnTo>
                    <a:pt x="70" y="0"/>
                  </a:lnTo>
                </a:path>
              </a:pathLst>
            </a:custGeom>
            <a:noFill/>
            <a:ln w="57150">
              <a:solidFill>
                <a:srgbClr val="008000"/>
              </a:solidFill>
              <a:prstDash val="solid"/>
              <a:round/>
              <a:headEnd/>
              <a:tailEnd/>
            </a:ln>
          </p:spPr>
          <p:txBody>
            <a:bodyPr/>
            <a:lstStyle/>
            <a:p>
              <a:endParaRPr lang="en-AU"/>
            </a:p>
          </p:txBody>
        </p:sp>
        <p:sp>
          <p:nvSpPr>
            <p:cNvPr id="7398" name="Freeform 230"/>
            <p:cNvSpPr>
              <a:spLocks/>
            </p:cNvSpPr>
            <p:nvPr/>
          </p:nvSpPr>
          <p:spPr bwMode="auto">
            <a:xfrm>
              <a:off x="2344" y="2436"/>
              <a:ext cx="70" cy="135"/>
            </a:xfrm>
            <a:custGeom>
              <a:avLst/>
              <a:gdLst/>
              <a:ahLst/>
              <a:cxnLst>
                <a:cxn ang="0">
                  <a:pos x="0" y="135"/>
                </a:cxn>
                <a:cxn ang="0">
                  <a:pos x="33" y="70"/>
                </a:cxn>
                <a:cxn ang="0">
                  <a:pos x="70" y="0"/>
                </a:cxn>
              </a:cxnLst>
              <a:rect l="0" t="0" r="r" b="b"/>
              <a:pathLst>
                <a:path w="70" h="135">
                  <a:moveTo>
                    <a:pt x="0" y="135"/>
                  </a:moveTo>
                  <a:lnTo>
                    <a:pt x="33" y="70"/>
                  </a:lnTo>
                  <a:lnTo>
                    <a:pt x="70" y="0"/>
                  </a:lnTo>
                </a:path>
              </a:pathLst>
            </a:custGeom>
            <a:noFill/>
            <a:ln w="57150">
              <a:solidFill>
                <a:srgbClr val="008000"/>
              </a:solidFill>
              <a:prstDash val="solid"/>
              <a:round/>
              <a:headEnd/>
              <a:tailEnd/>
            </a:ln>
          </p:spPr>
          <p:txBody>
            <a:bodyPr/>
            <a:lstStyle/>
            <a:p>
              <a:endParaRPr lang="en-AU"/>
            </a:p>
          </p:txBody>
        </p:sp>
        <p:sp>
          <p:nvSpPr>
            <p:cNvPr id="7399" name="Freeform 231"/>
            <p:cNvSpPr>
              <a:spLocks/>
            </p:cNvSpPr>
            <p:nvPr/>
          </p:nvSpPr>
          <p:spPr bwMode="auto">
            <a:xfrm>
              <a:off x="2414" y="2294"/>
              <a:ext cx="69" cy="142"/>
            </a:xfrm>
            <a:custGeom>
              <a:avLst/>
              <a:gdLst/>
              <a:ahLst/>
              <a:cxnLst>
                <a:cxn ang="0">
                  <a:pos x="0" y="142"/>
                </a:cxn>
                <a:cxn ang="0">
                  <a:pos x="33" y="73"/>
                </a:cxn>
                <a:cxn ang="0">
                  <a:pos x="69" y="0"/>
                </a:cxn>
              </a:cxnLst>
              <a:rect l="0" t="0" r="r" b="b"/>
              <a:pathLst>
                <a:path w="69" h="142">
                  <a:moveTo>
                    <a:pt x="0" y="142"/>
                  </a:moveTo>
                  <a:lnTo>
                    <a:pt x="33" y="73"/>
                  </a:lnTo>
                  <a:lnTo>
                    <a:pt x="69" y="0"/>
                  </a:lnTo>
                </a:path>
              </a:pathLst>
            </a:custGeom>
            <a:noFill/>
            <a:ln w="57150">
              <a:solidFill>
                <a:srgbClr val="008000"/>
              </a:solidFill>
              <a:prstDash val="solid"/>
              <a:round/>
              <a:headEnd/>
              <a:tailEnd/>
            </a:ln>
          </p:spPr>
          <p:txBody>
            <a:bodyPr/>
            <a:lstStyle/>
            <a:p>
              <a:endParaRPr lang="en-AU"/>
            </a:p>
          </p:txBody>
        </p:sp>
        <p:sp>
          <p:nvSpPr>
            <p:cNvPr id="7400" name="Line 232"/>
            <p:cNvSpPr>
              <a:spLocks noChangeShapeType="1"/>
            </p:cNvSpPr>
            <p:nvPr/>
          </p:nvSpPr>
          <p:spPr bwMode="auto">
            <a:xfrm flipV="1">
              <a:off x="2483" y="2149"/>
              <a:ext cx="70" cy="145"/>
            </a:xfrm>
            <a:prstGeom prst="line">
              <a:avLst/>
            </a:prstGeom>
            <a:noFill/>
            <a:ln w="57150">
              <a:solidFill>
                <a:srgbClr val="008000"/>
              </a:solidFill>
              <a:round/>
              <a:headEnd/>
              <a:tailEnd/>
            </a:ln>
          </p:spPr>
          <p:txBody>
            <a:bodyPr/>
            <a:lstStyle/>
            <a:p>
              <a:endParaRPr lang="en-AU"/>
            </a:p>
          </p:txBody>
        </p:sp>
      </p:grpSp>
      <p:grpSp>
        <p:nvGrpSpPr>
          <p:cNvPr id="3" name="Group 273"/>
          <p:cNvGrpSpPr>
            <a:grpSpLocks/>
          </p:cNvGrpSpPr>
          <p:nvPr/>
        </p:nvGrpSpPr>
        <p:grpSpPr bwMode="auto">
          <a:xfrm>
            <a:off x="228600" y="2543175"/>
            <a:ext cx="4343400" cy="1952625"/>
            <a:chOff x="2067" y="403"/>
            <a:chExt cx="2880" cy="1230"/>
          </a:xfrm>
        </p:grpSpPr>
        <p:sp>
          <p:nvSpPr>
            <p:cNvPr id="7403" name="Rectangle 235"/>
            <p:cNvSpPr>
              <a:spLocks noChangeArrowheads="1"/>
            </p:cNvSpPr>
            <p:nvPr/>
          </p:nvSpPr>
          <p:spPr bwMode="auto">
            <a:xfrm>
              <a:off x="2067" y="403"/>
              <a:ext cx="2880" cy="1230"/>
            </a:xfrm>
            <a:prstGeom prst="rect">
              <a:avLst/>
            </a:prstGeom>
            <a:solidFill>
              <a:srgbClr val="FFFFFF">
                <a:alpha val="50000"/>
              </a:srgbClr>
            </a:solidFill>
            <a:ln w="9525">
              <a:noFill/>
              <a:miter lim="800000"/>
              <a:headEnd/>
              <a:tailEnd/>
            </a:ln>
          </p:spPr>
          <p:txBody>
            <a:bodyPr/>
            <a:lstStyle/>
            <a:p>
              <a:endParaRPr lang="en-AU"/>
            </a:p>
          </p:txBody>
        </p:sp>
        <p:sp>
          <p:nvSpPr>
            <p:cNvPr id="7404" name="Freeform 236"/>
            <p:cNvSpPr>
              <a:spLocks/>
            </p:cNvSpPr>
            <p:nvPr/>
          </p:nvSpPr>
          <p:spPr bwMode="auto">
            <a:xfrm>
              <a:off x="2067" y="787"/>
              <a:ext cx="72" cy="232"/>
            </a:xfrm>
            <a:custGeom>
              <a:avLst/>
              <a:gdLst/>
              <a:ahLst/>
              <a:cxnLst>
                <a:cxn ang="0">
                  <a:pos x="0" y="232"/>
                </a:cxn>
                <a:cxn ang="0">
                  <a:pos x="15" y="172"/>
                </a:cxn>
                <a:cxn ang="0">
                  <a:pos x="31" y="112"/>
                </a:cxn>
                <a:cxn ang="0">
                  <a:pos x="49" y="53"/>
                </a:cxn>
                <a:cxn ang="0">
                  <a:pos x="56" y="25"/>
                </a:cxn>
                <a:cxn ang="0">
                  <a:pos x="64" y="0"/>
                </a:cxn>
              </a:cxnLst>
              <a:rect l="0" t="0" r="r" b="b"/>
              <a:pathLst>
                <a:path w="64" h="232">
                  <a:moveTo>
                    <a:pt x="0" y="232"/>
                  </a:moveTo>
                  <a:lnTo>
                    <a:pt x="15" y="172"/>
                  </a:lnTo>
                  <a:lnTo>
                    <a:pt x="31" y="112"/>
                  </a:lnTo>
                  <a:lnTo>
                    <a:pt x="49" y="53"/>
                  </a:lnTo>
                  <a:lnTo>
                    <a:pt x="56" y="25"/>
                  </a:lnTo>
                  <a:lnTo>
                    <a:pt x="64" y="0"/>
                  </a:lnTo>
                </a:path>
              </a:pathLst>
            </a:custGeom>
            <a:noFill/>
            <a:ln w="12700">
              <a:solidFill>
                <a:srgbClr val="3366FF"/>
              </a:solidFill>
              <a:prstDash val="solid"/>
              <a:round/>
              <a:headEnd/>
              <a:tailEnd/>
            </a:ln>
          </p:spPr>
          <p:txBody>
            <a:bodyPr/>
            <a:lstStyle/>
            <a:p>
              <a:endParaRPr lang="en-AU"/>
            </a:p>
          </p:txBody>
        </p:sp>
        <p:sp>
          <p:nvSpPr>
            <p:cNvPr id="7405" name="Freeform 237"/>
            <p:cNvSpPr>
              <a:spLocks/>
            </p:cNvSpPr>
            <p:nvPr/>
          </p:nvSpPr>
          <p:spPr bwMode="auto">
            <a:xfrm>
              <a:off x="2139" y="618"/>
              <a:ext cx="73" cy="169"/>
            </a:xfrm>
            <a:custGeom>
              <a:avLst/>
              <a:gdLst/>
              <a:ahLst/>
              <a:cxnLst>
                <a:cxn ang="0">
                  <a:pos x="0" y="169"/>
                </a:cxn>
                <a:cxn ang="0">
                  <a:pos x="15" y="119"/>
                </a:cxn>
                <a:cxn ang="0">
                  <a:pos x="23" y="95"/>
                </a:cxn>
                <a:cxn ang="0">
                  <a:pos x="30" y="73"/>
                </a:cxn>
                <a:cxn ang="0">
                  <a:pos x="41" y="53"/>
                </a:cxn>
                <a:cxn ang="0">
                  <a:pos x="48" y="32"/>
                </a:cxn>
                <a:cxn ang="0">
                  <a:pos x="56" y="15"/>
                </a:cxn>
                <a:cxn ang="0">
                  <a:pos x="64" y="0"/>
                </a:cxn>
              </a:cxnLst>
              <a:rect l="0" t="0" r="r" b="b"/>
              <a:pathLst>
                <a:path w="64" h="169">
                  <a:moveTo>
                    <a:pt x="0" y="169"/>
                  </a:moveTo>
                  <a:lnTo>
                    <a:pt x="15" y="119"/>
                  </a:lnTo>
                  <a:lnTo>
                    <a:pt x="23" y="95"/>
                  </a:lnTo>
                  <a:lnTo>
                    <a:pt x="30" y="73"/>
                  </a:lnTo>
                  <a:lnTo>
                    <a:pt x="41" y="53"/>
                  </a:lnTo>
                  <a:lnTo>
                    <a:pt x="48" y="32"/>
                  </a:lnTo>
                  <a:lnTo>
                    <a:pt x="56" y="15"/>
                  </a:lnTo>
                  <a:lnTo>
                    <a:pt x="64" y="0"/>
                  </a:lnTo>
                </a:path>
              </a:pathLst>
            </a:custGeom>
            <a:noFill/>
            <a:ln w="12700">
              <a:solidFill>
                <a:srgbClr val="3366FF"/>
              </a:solidFill>
              <a:prstDash val="solid"/>
              <a:round/>
              <a:headEnd/>
              <a:tailEnd/>
            </a:ln>
          </p:spPr>
          <p:txBody>
            <a:bodyPr/>
            <a:lstStyle/>
            <a:p>
              <a:endParaRPr lang="en-AU"/>
            </a:p>
          </p:txBody>
        </p:sp>
        <p:sp>
          <p:nvSpPr>
            <p:cNvPr id="7406" name="Freeform 238"/>
            <p:cNvSpPr>
              <a:spLocks/>
            </p:cNvSpPr>
            <p:nvPr/>
          </p:nvSpPr>
          <p:spPr bwMode="auto">
            <a:xfrm>
              <a:off x="2212" y="556"/>
              <a:ext cx="71" cy="62"/>
            </a:xfrm>
            <a:custGeom>
              <a:avLst/>
              <a:gdLst/>
              <a:ahLst/>
              <a:cxnLst>
                <a:cxn ang="0">
                  <a:pos x="0" y="62"/>
                </a:cxn>
                <a:cxn ang="0">
                  <a:pos x="15" y="38"/>
                </a:cxn>
                <a:cxn ang="0">
                  <a:pos x="22" y="28"/>
                </a:cxn>
                <a:cxn ang="0">
                  <a:pos x="30" y="17"/>
                </a:cxn>
                <a:cxn ang="0">
                  <a:pos x="40" y="10"/>
                </a:cxn>
                <a:cxn ang="0">
                  <a:pos x="48" y="5"/>
                </a:cxn>
                <a:cxn ang="0">
                  <a:pos x="56" y="2"/>
                </a:cxn>
                <a:cxn ang="0">
                  <a:pos x="63" y="0"/>
                </a:cxn>
              </a:cxnLst>
              <a:rect l="0" t="0" r="r" b="b"/>
              <a:pathLst>
                <a:path w="63" h="62">
                  <a:moveTo>
                    <a:pt x="0" y="62"/>
                  </a:moveTo>
                  <a:lnTo>
                    <a:pt x="15" y="38"/>
                  </a:lnTo>
                  <a:lnTo>
                    <a:pt x="22" y="28"/>
                  </a:lnTo>
                  <a:lnTo>
                    <a:pt x="30" y="17"/>
                  </a:lnTo>
                  <a:lnTo>
                    <a:pt x="40" y="10"/>
                  </a:lnTo>
                  <a:lnTo>
                    <a:pt x="48" y="5"/>
                  </a:lnTo>
                  <a:lnTo>
                    <a:pt x="56" y="2"/>
                  </a:lnTo>
                  <a:lnTo>
                    <a:pt x="63" y="0"/>
                  </a:lnTo>
                </a:path>
              </a:pathLst>
            </a:custGeom>
            <a:noFill/>
            <a:ln w="12700">
              <a:solidFill>
                <a:srgbClr val="3366FF"/>
              </a:solidFill>
              <a:prstDash val="solid"/>
              <a:round/>
              <a:headEnd/>
              <a:tailEnd/>
            </a:ln>
          </p:spPr>
          <p:txBody>
            <a:bodyPr/>
            <a:lstStyle/>
            <a:p>
              <a:endParaRPr lang="en-AU"/>
            </a:p>
          </p:txBody>
        </p:sp>
        <p:sp>
          <p:nvSpPr>
            <p:cNvPr id="7407" name="Freeform 239"/>
            <p:cNvSpPr>
              <a:spLocks/>
            </p:cNvSpPr>
            <p:nvPr/>
          </p:nvSpPr>
          <p:spPr bwMode="auto">
            <a:xfrm>
              <a:off x="2283" y="556"/>
              <a:ext cx="72" cy="62"/>
            </a:xfrm>
            <a:custGeom>
              <a:avLst/>
              <a:gdLst/>
              <a:ahLst/>
              <a:cxnLst>
                <a:cxn ang="0">
                  <a:pos x="0" y="0"/>
                </a:cxn>
                <a:cxn ang="0">
                  <a:pos x="8" y="2"/>
                </a:cxn>
                <a:cxn ang="0">
                  <a:pos x="16" y="5"/>
                </a:cxn>
                <a:cxn ang="0">
                  <a:pos x="23" y="10"/>
                </a:cxn>
                <a:cxn ang="0">
                  <a:pos x="31" y="17"/>
                </a:cxn>
                <a:cxn ang="0">
                  <a:pos x="41" y="28"/>
                </a:cxn>
                <a:cxn ang="0">
                  <a:pos x="49" y="38"/>
                </a:cxn>
                <a:cxn ang="0">
                  <a:pos x="64" y="62"/>
                </a:cxn>
              </a:cxnLst>
              <a:rect l="0" t="0" r="r" b="b"/>
              <a:pathLst>
                <a:path w="64" h="62">
                  <a:moveTo>
                    <a:pt x="0" y="0"/>
                  </a:moveTo>
                  <a:lnTo>
                    <a:pt x="8" y="2"/>
                  </a:lnTo>
                  <a:lnTo>
                    <a:pt x="16" y="5"/>
                  </a:lnTo>
                  <a:lnTo>
                    <a:pt x="23" y="10"/>
                  </a:lnTo>
                  <a:lnTo>
                    <a:pt x="31" y="17"/>
                  </a:lnTo>
                  <a:lnTo>
                    <a:pt x="41" y="28"/>
                  </a:lnTo>
                  <a:lnTo>
                    <a:pt x="49" y="38"/>
                  </a:lnTo>
                  <a:lnTo>
                    <a:pt x="64" y="62"/>
                  </a:lnTo>
                </a:path>
              </a:pathLst>
            </a:custGeom>
            <a:noFill/>
            <a:ln w="12700">
              <a:solidFill>
                <a:srgbClr val="3366FF"/>
              </a:solidFill>
              <a:prstDash val="solid"/>
              <a:round/>
              <a:headEnd/>
              <a:tailEnd/>
            </a:ln>
          </p:spPr>
          <p:txBody>
            <a:bodyPr/>
            <a:lstStyle/>
            <a:p>
              <a:endParaRPr lang="en-AU"/>
            </a:p>
          </p:txBody>
        </p:sp>
        <p:sp>
          <p:nvSpPr>
            <p:cNvPr id="7408" name="Freeform 240"/>
            <p:cNvSpPr>
              <a:spLocks/>
            </p:cNvSpPr>
            <p:nvPr/>
          </p:nvSpPr>
          <p:spPr bwMode="auto">
            <a:xfrm>
              <a:off x="2355" y="618"/>
              <a:ext cx="72" cy="169"/>
            </a:xfrm>
            <a:custGeom>
              <a:avLst/>
              <a:gdLst/>
              <a:ahLst/>
              <a:cxnLst>
                <a:cxn ang="0">
                  <a:pos x="0" y="0"/>
                </a:cxn>
                <a:cxn ang="0">
                  <a:pos x="8" y="15"/>
                </a:cxn>
                <a:cxn ang="0">
                  <a:pos x="15" y="32"/>
                </a:cxn>
                <a:cxn ang="0">
                  <a:pos x="23" y="53"/>
                </a:cxn>
                <a:cxn ang="0">
                  <a:pos x="30" y="73"/>
                </a:cxn>
                <a:cxn ang="0">
                  <a:pos x="41" y="95"/>
                </a:cxn>
                <a:cxn ang="0">
                  <a:pos x="48" y="119"/>
                </a:cxn>
                <a:cxn ang="0">
                  <a:pos x="64" y="169"/>
                </a:cxn>
              </a:cxnLst>
              <a:rect l="0" t="0" r="r" b="b"/>
              <a:pathLst>
                <a:path w="64" h="169">
                  <a:moveTo>
                    <a:pt x="0" y="0"/>
                  </a:moveTo>
                  <a:lnTo>
                    <a:pt x="8" y="15"/>
                  </a:lnTo>
                  <a:lnTo>
                    <a:pt x="15" y="32"/>
                  </a:lnTo>
                  <a:lnTo>
                    <a:pt x="23" y="53"/>
                  </a:lnTo>
                  <a:lnTo>
                    <a:pt x="30" y="73"/>
                  </a:lnTo>
                  <a:lnTo>
                    <a:pt x="41" y="95"/>
                  </a:lnTo>
                  <a:lnTo>
                    <a:pt x="48" y="119"/>
                  </a:lnTo>
                  <a:lnTo>
                    <a:pt x="64" y="169"/>
                  </a:lnTo>
                </a:path>
              </a:pathLst>
            </a:custGeom>
            <a:noFill/>
            <a:ln w="12700">
              <a:solidFill>
                <a:srgbClr val="3366FF"/>
              </a:solidFill>
              <a:prstDash val="solid"/>
              <a:round/>
              <a:headEnd/>
              <a:tailEnd/>
            </a:ln>
          </p:spPr>
          <p:txBody>
            <a:bodyPr/>
            <a:lstStyle/>
            <a:p>
              <a:endParaRPr lang="en-AU"/>
            </a:p>
          </p:txBody>
        </p:sp>
        <p:sp>
          <p:nvSpPr>
            <p:cNvPr id="7409" name="Freeform 241"/>
            <p:cNvSpPr>
              <a:spLocks/>
            </p:cNvSpPr>
            <p:nvPr/>
          </p:nvSpPr>
          <p:spPr bwMode="auto">
            <a:xfrm>
              <a:off x="2427" y="787"/>
              <a:ext cx="71" cy="232"/>
            </a:xfrm>
            <a:custGeom>
              <a:avLst/>
              <a:gdLst/>
              <a:ahLst/>
              <a:cxnLst>
                <a:cxn ang="0">
                  <a:pos x="0" y="0"/>
                </a:cxn>
                <a:cxn ang="0">
                  <a:pos x="7" y="25"/>
                </a:cxn>
                <a:cxn ang="0">
                  <a:pos x="15" y="53"/>
                </a:cxn>
                <a:cxn ang="0">
                  <a:pos x="30" y="112"/>
                </a:cxn>
                <a:cxn ang="0">
                  <a:pos x="48" y="172"/>
                </a:cxn>
                <a:cxn ang="0">
                  <a:pos x="63" y="232"/>
                </a:cxn>
              </a:cxnLst>
              <a:rect l="0" t="0" r="r" b="b"/>
              <a:pathLst>
                <a:path w="63" h="232">
                  <a:moveTo>
                    <a:pt x="0" y="0"/>
                  </a:moveTo>
                  <a:lnTo>
                    <a:pt x="7" y="25"/>
                  </a:lnTo>
                  <a:lnTo>
                    <a:pt x="15" y="53"/>
                  </a:lnTo>
                  <a:lnTo>
                    <a:pt x="30" y="112"/>
                  </a:lnTo>
                  <a:lnTo>
                    <a:pt x="48" y="172"/>
                  </a:lnTo>
                  <a:lnTo>
                    <a:pt x="63" y="232"/>
                  </a:lnTo>
                </a:path>
              </a:pathLst>
            </a:custGeom>
            <a:noFill/>
            <a:ln w="12700">
              <a:solidFill>
                <a:srgbClr val="3366FF"/>
              </a:solidFill>
              <a:prstDash val="solid"/>
              <a:round/>
              <a:headEnd/>
              <a:tailEnd/>
            </a:ln>
          </p:spPr>
          <p:txBody>
            <a:bodyPr/>
            <a:lstStyle/>
            <a:p>
              <a:endParaRPr lang="en-AU"/>
            </a:p>
          </p:txBody>
        </p:sp>
        <p:sp>
          <p:nvSpPr>
            <p:cNvPr id="7410" name="Freeform 242"/>
            <p:cNvSpPr>
              <a:spLocks/>
            </p:cNvSpPr>
            <p:nvPr/>
          </p:nvSpPr>
          <p:spPr bwMode="auto">
            <a:xfrm>
              <a:off x="2498" y="1019"/>
              <a:ext cx="73" cy="230"/>
            </a:xfrm>
            <a:custGeom>
              <a:avLst/>
              <a:gdLst/>
              <a:ahLst/>
              <a:cxnLst>
                <a:cxn ang="0">
                  <a:pos x="0" y="0"/>
                </a:cxn>
                <a:cxn ang="0">
                  <a:pos x="16" y="59"/>
                </a:cxn>
                <a:cxn ang="0">
                  <a:pos x="31" y="119"/>
                </a:cxn>
                <a:cxn ang="0">
                  <a:pos x="49" y="177"/>
                </a:cxn>
                <a:cxn ang="0">
                  <a:pos x="56" y="205"/>
                </a:cxn>
                <a:cxn ang="0">
                  <a:pos x="64" y="230"/>
                </a:cxn>
              </a:cxnLst>
              <a:rect l="0" t="0" r="r" b="b"/>
              <a:pathLst>
                <a:path w="64" h="230">
                  <a:moveTo>
                    <a:pt x="0" y="0"/>
                  </a:moveTo>
                  <a:lnTo>
                    <a:pt x="16" y="59"/>
                  </a:lnTo>
                  <a:lnTo>
                    <a:pt x="31" y="119"/>
                  </a:lnTo>
                  <a:lnTo>
                    <a:pt x="49" y="177"/>
                  </a:lnTo>
                  <a:lnTo>
                    <a:pt x="56" y="205"/>
                  </a:lnTo>
                  <a:lnTo>
                    <a:pt x="64" y="230"/>
                  </a:lnTo>
                </a:path>
              </a:pathLst>
            </a:custGeom>
            <a:noFill/>
            <a:ln w="12700">
              <a:solidFill>
                <a:srgbClr val="3366FF"/>
              </a:solidFill>
              <a:prstDash val="solid"/>
              <a:round/>
              <a:headEnd/>
              <a:tailEnd/>
            </a:ln>
          </p:spPr>
          <p:txBody>
            <a:bodyPr/>
            <a:lstStyle/>
            <a:p>
              <a:endParaRPr lang="en-AU"/>
            </a:p>
          </p:txBody>
        </p:sp>
        <p:sp>
          <p:nvSpPr>
            <p:cNvPr id="7411" name="Freeform 243"/>
            <p:cNvSpPr>
              <a:spLocks/>
            </p:cNvSpPr>
            <p:nvPr/>
          </p:nvSpPr>
          <p:spPr bwMode="auto">
            <a:xfrm>
              <a:off x="2571" y="1249"/>
              <a:ext cx="72" cy="169"/>
            </a:xfrm>
            <a:custGeom>
              <a:avLst/>
              <a:gdLst/>
              <a:ahLst/>
              <a:cxnLst>
                <a:cxn ang="0">
                  <a:pos x="0" y="0"/>
                </a:cxn>
                <a:cxn ang="0">
                  <a:pos x="15" y="50"/>
                </a:cxn>
                <a:cxn ang="0">
                  <a:pos x="23" y="73"/>
                </a:cxn>
                <a:cxn ang="0">
                  <a:pos x="31" y="96"/>
                </a:cxn>
                <a:cxn ang="0">
                  <a:pos x="41" y="116"/>
                </a:cxn>
                <a:cxn ang="0">
                  <a:pos x="48" y="137"/>
                </a:cxn>
                <a:cxn ang="0">
                  <a:pos x="56" y="154"/>
                </a:cxn>
                <a:cxn ang="0">
                  <a:pos x="64" y="169"/>
                </a:cxn>
              </a:cxnLst>
              <a:rect l="0" t="0" r="r" b="b"/>
              <a:pathLst>
                <a:path w="64" h="169">
                  <a:moveTo>
                    <a:pt x="0" y="0"/>
                  </a:moveTo>
                  <a:lnTo>
                    <a:pt x="15" y="50"/>
                  </a:lnTo>
                  <a:lnTo>
                    <a:pt x="23" y="73"/>
                  </a:lnTo>
                  <a:lnTo>
                    <a:pt x="31" y="96"/>
                  </a:lnTo>
                  <a:lnTo>
                    <a:pt x="41" y="116"/>
                  </a:lnTo>
                  <a:lnTo>
                    <a:pt x="48" y="137"/>
                  </a:lnTo>
                  <a:lnTo>
                    <a:pt x="56" y="154"/>
                  </a:lnTo>
                  <a:lnTo>
                    <a:pt x="64" y="169"/>
                  </a:lnTo>
                </a:path>
              </a:pathLst>
            </a:custGeom>
            <a:noFill/>
            <a:ln w="12700">
              <a:solidFill>
                <a:srgbClr val="3366FF"/>
              </a:solidFill>
              <a:prstDash val="solid"/>
              <a:round/>
              <a:headEnd/>
              <a:tailEnd/>
            </a:ln>
          </p:spPr>
          <p:txBody>
            <a:bodyPr/>
            <a:lstStyle/>
            <a:p>
              <a:endParaRPr lang="en-AU"/>
            </a:p>
          </p:txBody>
        </p:sp>
        <p:sp>
          <p:nvSpPr>
            <p:cNvPr id="7412" name="Freeform 244"/>
            <p:cNvSpPr>
              <a:spLocks/>
            </p:cNvSpPr>
            <p:nvPr/>
          </p:nvSpPr>
          <p:spPr bwMode="auto">
            <a:xfrm>
              <a:off x="2643" y="1418"/>
              <a:ext cx="71" cy="62"/>
            </a:xfrm>
            <a:custGeom>
              <a:avLst/>
              <a:gdLst/>
              <a:ahLst/>
              <a:cxnLst>
                <a:cxn ang="0">
                  <a:pos x="0" y="0"/>
                </a:cxn>
                <a:cxn ang="0">
                  <a:pos x="15" y="24"/>
                </a:cxn>
                <a:cxn ang="0">
                  <a:pos x="23" y="34"/>
                </a:cxn>
                <a:cxn ang="0">
                  <a:pos x="30" y="44"/>
                </a:cxn>
                <a:cxn ang="0">
                  <a:pos x="40" y="51"/>
                </a:cxn>
                <a:cxn ang="0">
                  <a:pos x="48" y="56"/>
                </a:cxn>
                <a:cxn ang="0">
                  <a:pos x="56" y="60"/>
                </a:cxn>
                <a:cxn ang="0">
                  <a:pos x="63" y="62"/>
                </a:cxn>
              </a:cxnLst>
              <a:rect l="0" t="0" r="r" b="b"/>
              <a:pathLst>
                <a:path w="63" h="62">
                  <a:moveTo>
                    <a:pt x="0" y="0"/>
                  </a:moveTo>
                  <a:lnTo>
                    <a:pt x="15" y="24"/>
                  </a:lnTo>
                  <a:lnTo>
                    <a:pt x="23" y="34"/>
                  </a:lnTo>
                  <a:lnTo>
                    <a:pt x="30" y="44"/>
                  </a:lnTo>
                  <a:lnTo>
                    <a:pt x="40" y="51"/>
                  </a:lnTo>
                  <a:lnTo>
                    <a:pt x="48" y="56"/>
                  </a:lnTo>
                  <a:lnTo>
                    <a:pt x="56" y="60"/>
                  </a:lnTo>
                  <a:lnTo>
                    <a:pt x="63" y="62"/>
                  </a:lnTo>
                </a:path>
              </a:pathLst>
            </a:custGeom>
            <a:noFill/>
            <a:ln w="12700">
              <a:solidFill>
                <a:srgbClr val="3366FF"/>
              </a:solidFill>
              <a:prstDash val="solid"/>
              <a:round/>
              <a:headEnd/>
              <a:tailEnd/>
            </a:ln>
          </p:spPr>
          <p:txBody>
            <a:bodyPr/>
            <a:lstStyle/>
            <a:p>
              <a:endParaRPr lang="en-AU"/>
            </a:p>
          </p:txBody>
        </p:sp>
        <p:sp>
          <p:nvSpPr>
            <p:cNvPr id="7413" name="Freeform 245"/>
            <p:cNvSpPr>
              <a:spLocks/>
            </p:cNvSpPr>
            <p:nvPr/>
          </p:nvSpPr>
          <p:spPr bwMode="auto">
            <a:xfrm>
              <a:off x="2714" y="1418"/>
              <a:ext cx="72" cy="62"/>
            </a:xfrm>
            <a:custGeom>
              <a:avLst/>
              <a:gdLst/>
              <a:ahLst/>
              <a:cxnLst>
                <a:cxn ang="0">
                  <a:pos x="0" y="62"/>
                </a:cxn>
                <a:cxn ang="0">
                  <a:pos x="8" y="60"/>
                </a:cxn>
                <a:cxn ang="0">
                  <a:pos x="16" y="56"/>
                </a:cxn>
                <a:cxn ang="0">
                  <a:pos x="23" y="51"/>
                </a:cxn>
                <a:cxn ang="0">
                  <a:pos x="31" y="44"/>
                </a:cxn>
                <a:cxn ang="0">
                  <a:pos x="41" y="34"/>
                </a:cxn>
                <a:cxn ang="0">
                  <a:pos x="49" y="24"/>
                </a:cxn>
                <a:cxn ang="0">
                  <a:pos x="64" y="0"/>
                </a:cxn>
              </a:cxnLst>
              <a:rect l="0" t="0" r="r" b="b"/>
              <a:pathLst>
                <a:path w="64" h="62">
                  <a:moveTo>
                    <a:pt x="0" y="62"/>
                  </a:moveTo>
                  <a:lnTo>
                    <a:pt x="8" y="60"/>
                  </a:lnTo>
                  <a:lnTo>
                    <a:pt x="16" y="56"/>
                  </a:lnTo>
                  <a:lnTo>
                    <a:pt x="23" y="51"/>
                  </a:lnTo>
                  <a:lnTo>
                    <a:pt x="31" y="44"/>
                  </a:lnTo>
                  <a:lnTo>
                    <a:pt x="41" y="34"/>
                  </a:lnTo>
                  <a:lnTo>
                    <a:pt x="49" y="24"/>
                  </a:lnTo>
                  <a:lnTo>
                    <a:pt x="64" y="0"/>
                  </a:lnTo>
                </a:path>
              </a:pathLst>
            </a:custGeom>
            <a:noFill/>
            <a:ln w="12700">
              <a:solidFill>
                <a:srgbClr val="3366FF"/>
              </a:solidFill>
              <a:prstDash val="solid"/>
              <a:round/>
              <a:headEnd/>
              <a:tailEnd/>
            </a:ln>
          </p:spPr>
          <p:txBody>
            <a:bodyPr/>
            <a:lstStyle/>
            <a:p>
              <a:endParaRPr lang="en-AU"/>
            </a:p>
          </p:txBody>
        </p:sp>
        <p:sp>
          <p:nvSpPr>
            <p:cNvPr id="7414" name="Freeform 246"/>
            <p:cNvSpPr>
              <a:spLocks/>
            </p:cNvSpPr>
            <p:nvPr/>
          </p:nvSpPr>
          <p:spPr bwMode="auto">
            <a:xfrm>
              <a:off x="2786" y="1249"/>
              <a:ext cx="73" cy="169"/>
            </a:xfrm>
            <a:custGeom>
              <a:avLst/>
              <a:gdLst/>
              <a:ahLst/>
              <a:cxnLst>
                <a:cxn ang="0">
                  <a:pos x="0" y="169"/>
                </a:cxn>
                <a:cxn ang="0">
                  <a:pos x="8" y="154"/>
                </a:cxn>
                <a:cxn ang="0">
                  <a:pos x="15" y="137"/>
                </a:cxn>
                <a:cxn ang="0">
                  <a:pos x="23" y="116"/>
                </a:cxn>
                <a:cxn ang="0">
                  <a:pos x="31" y="96"/>
                </a:cxn>
                <a:cxn ang="0">
                  <a:pos x="41" y="73"/>
                </a:cxn>
                <a:cxn ang="0">
                  <a:pos x="48" y="50"/>
                </a:cxn>
                <a:cxn ang="0">
                  <a:pos x="64" y="0"/>
                </a:cxn>
              </a:cxnLst>
              <a:rect l="0" t="0" r="r" b="b"/>
              <a:pathLst>
                <a:path w="64" h="169">
                  <a:moveTo>
                    <a:pt x="0" y="169"/>
                  </a:moveTo>
                  <a:lnTo>
                    <a:pt x="8" y="154"/>
                  </a:lnTo>
                  <a:lnTo>
                    <a:pt x="15" y="137"/>
                  </a:lnTo>
                  <a:lnTo>
                    <a:pt x="23" y="116"/>
                  </a:lnTo>
                  <a:lnTo>
                    <a:pt x="31" y="96"/>
                  </a:lnTo>
                  <a:lnTo>
                    <a:pt x="41" y="73"/>
                  </a:lnTo>
                  <a:lnTo>
                    <a:pt x="48" y="50"/>
                  </a:lnTo>
                  <a:lnTo>
                    <a:pt x="64" y="0"/>
                  </a:lnTo>
                </a:path>
              </a:pathLst>
            </a:custGeom>
            <a:noFill/>
            <a:ln w="12700">
              <a:solidFill>
                <a:srgbClr val="3366FF"/>
              </a:solidFill>
              <a:prstDash val="solid"/>
              <a:round/>
              <a:headEnd/>
              <a:tailEnd/>
            </a:ln>
          </p:spPr>
          <p:txBody>
            <a:bodyPr/>
            <a:lstStyle/>
            <a:p>
              <a:endParaRPr lang="en-AU"/>
            </a:p>
          </p:txBody>
        </p:sp>
        <p:sp>
          <p:nvSpPr>
            <p:cNvPr id="7415" name="Freeform 247"/>
            <p:cNvSpPr>
              <a:spLocks/>
            </p:cNvSpPr>
            <p:nvPr/>
          </p:nvSpPr>
          <p:spPr bwMode="auto">
            <a:xfrm>
              <a:off x="2859" y="1017"/>
              <a:ext cx="71" cy="232"/>
            </a:xfrm>
            <a:custGeom>
              <a:avLst/>
              <a:gdLst/>
              <a:ahLst/>
              <a:cxnLst>
                <a:cxn ang="0">
                  <a:pos x="0" y="232"/>
                </a:cxn>
                <a:cxn ang="0">
                  <a:pos x="7" y="207"/>
                </a:cxn>
                <a:cxn ang="0">
                  <a:pos x="15" y="179"/>
                </a:cxn>
                <a:cxn ang="0">
                  <a:pos x="33" y="119"/>
                </a:cxn>
                <a:cxn ang="0">
                  <a:pos x="48" y="60"/>
                </a:cxn>
                <a:cxn ang="0">
                  <a:pos x="63" y="0"/>
                </a:cxn>
              </a:cxnLst>
              <a:rect l="0" t="0" r="r" b="b"/>
              <a:pathLst>
                <a:path w="63" h="232">
                  <a:moveTo>
                    <a:pt x="0" y="232"/>
                  </a:moveTo>
                  <a:lnTo>
                    <a:pt x="7" y="207"/>
                  </a:lnTo>
                  <a:lnTo>
                    <a:pt x="15" y="179"/>
                  </a:lnTo>
                  <a:lnTo>
                    <a:pt x="33" y="119"/>
                  </a:lnTo>
                  <a:lnTo>
                    <a:pt x="48" y="60"/>
                  </a:lnTo>
                  <a:lnTo>
                    <a:pt x="63" y="0"/>
                  </a:lnTo>
                </a:path>
              </a:pathLst>
            </a:custGeom>
            <a:noFill/>
            <a:ln w="12700">
              <a:solidFill>
                <a:srgbClr val="3366FF"/>
              </a:solidFill>
              <a:prstDash val="solid"/>
              <a:round/>
              <a:headEnd/>
              <a:tailEnd/>
            </a:ln>
          </p:spPr>
          <p:txBody>
            <a:bodyPr/>
            <a:lstStyle/>
            <a:p>
              <a:endParaRPr lang="en-AU"/>
            </a:p>
          </p:txBody>
        </p:sp>
        <p:sp>
          <p:nvSpPr>
            <p:cNvPr id="7416" name="Freeform 248"/>
            <p:cNvSpPr>
              <a:spLocks/>
            </p:cNvSpPr>
            <p:nvPr/>
          </p:nvSpPr>
          <p:spPr bwMode="auto">
            <a:xfrm>
              <a:off x="2930" y="787"/>
              <a:ext cx="69" cy="230"/>
            </a:xfrm>
            <a:custGeom>
              <a:avLst/>
              <a:gdLst/>
              <a:ahLst/>
              <a:cxnLst>
                <a:cxn ang="0">
                  <a:pos x="0" y="230"/>
                </a:cxn>
                <a:cxn ang="0">
                  <a:pos x="16" y="170"/>
                </a:cxn>
                <a:cxn ang="0">
                  <a:pos x="31" y="111"/>
                </a:cxn>
                <a:cxn ang="0">
                  <a:pos x="46" y="53"/>
                </a:cxn>
                <a:cxn ang="0">
                  <a:pos x="54" y="25"/>
                </a:cxn>
                <a:cxn ang="0">
                  <a:pos x="61" y="0"/>
                </a:cxn>
              </a:cxnLst>
              <a:rect l="0" t="0" r="r" b="b"/>
              <a:pathLst>
                <a:path w="61" h="230">
                  <a:moveTo>
                    <a:pt x="0" y="230"/>
                  </a:moveTo>
                  <a:lnTo>
                    <a:pt x="16" y="170"/>
                  </a:lnTo>
                  <a:lnTo>
                    <a:pt x="31" y="111"/>
                  </a:lnTo>
                  <a:lnTo>
                    <a:pt x="46" y="53"/>
                  </a:lnTo>
                  <a:lnTo>
                    <a:pt x="54" y="25"/>
                  </a:lnTo>
                  <a:lnTo>
                    <a:pt x="61" y="0"/>
                  </a:lnTo>
                </a:path>
              </a:pathLst>
            </a:custGeom>
            <a:noFill/>
            <a:ln w="12700">
              <a:solidFill>
                <a:srgbClr val="3366FF"/>
              </a:solidFill>
              <a:prstDash val="solid"/>
              <a:round/>
              <a:headEnd/>
              <a:tailEnd/>
            </a:ln>
          </p:spPr>
          <p:txBody>
            <a:bodyPr/>
            <a:lstStyle/>
            <a:p>
              <a:endParaRPr lang="en-AU"/>
            </a:p>
          </p:txBody>
        </p:sp>
        <p:sp>
          <p:nvSpPr>
            <p:cNvPr id="7417" name="Freeform 249"/>
            <p:cNvSpPr>
              <a:spLocks/>
            </p:cNvSpPr>
            <p:nvPr/>
          </p:nvSpPr>
          <p:spPr bwMode="auto">
            <a:xfrm>
              <a:off x="2999" y="618"/>
              <a:ext cx="72" cy="169"/>
            </a:xfrm>
            <a:custGeom>
              <a:avLst/>
              <a:gdLst/>
              <a:ahLst/>
              <a:cxnLst>
                <a:cxn ang="0">
                  <a:pos x="0" y="169"/>
                </a:cxn>
                <a:cxn ang="0">
                  <a:pos x="16" y="119"/>
                </a:cxn>
                <a:cxn ang="0">
                  <a:pos x="23" y="95"/>
                </a:cxn>
                <a:cxn ang="0">
                  <a:pos x="31" y="73"/>
                </a:cxn>
                <a:cxn ang="0">
                  <a:pos x="41" y="53"/>
                </a:cxn>
                <a:cxn ang="0">
                  <a:pos x="49" y="32"/>
                </a:cxn>
                <a:cxn ang="0">
                  <a:pos x="56" y="15"/>
                </a:cxn>
                <a:cxn ang="0">
                  <a:pos x="64" y="0"/>
                </a:cxn>
              </a:cxnLst>
              <a:rect l="0" t="0" r="r" b="b"/>
              <a:pathLst>
                <a:path w="64" h="169">
                  <a:moveTo>
                    <a:pt x="0" y="169"/>
                  </a:moveTo>
                  <a:lnTo>
                    <a:pt x="16" y="119"/>
                  </a:lnTo>
                  <a:lnTo>
                    <a:pt x="23" y="95"/>
                  </a:lnTo>
                  <a:lnTo>
                    <a:pt x="31" y="73"/>
                  </a:lnTo>
                  <a:lnTo>
                    <a:pt x="41" y="53"/>
                  </a:lnTo>
                  <a:lnTo>
                    <a:pt x="49" y="32"/>
                  </a:lnTo>
                  <a:lnTo>
                    <a:pt x="56" y="15"/>
                  </a:lnTo>
                  <a:lnTo>
                    <a:pt x="64" y="0"/>
                  </a:lnTo>
                </a:path>
              </a:pathLst>
            </a:custGeom>
            <a:noFill/>
            <a:ln w="12700">
              <a:solidFill>
                <a:srgbClr val="3366FF"/>
              </a:solidFill>
              <a:prstDash val="solid"/>
              <a:round/>
              <a:headEnd/>
              <a:tailEnd/>
            </a:ln>
          </p:spPr>
          <p:txBody>
            <a:bodyPr/>
            <a:lstStyle/>
            <a:p>
              <a:endParaRPr lang="en-AU"/>
            </a:p>
          </p:txBody>
        </p:sp>
        <p:sp>
          <p:nvSpPr>
            <p:cNvPr id="7418" name="Freeform 250"/>
            <p:cNvSpPr>
              <a:spLocks/>
            </p:cNvSpPr>
            <p:nvPr/>
          </p:nvSpPr>
          <p:spPr bwMode="auto">
            <a:xfrm>
              <a:off x="3071" y="556"/>
              <a:ext cx="72" cy="62"/>
            </a:xfrm>
            <a:custGeom>
              <a:avLst/>
              <a:gdLst/>
              <a:ahLst/>
              <a:cxnLst>
                <a:cxn ang="0">
                  <a:pos x="0" y="62"/>
                </a:cxn>
                <a:cxn ang="0">
                  <a:pos x="15" y="38"/>
                </a:cxn>
                <a:cxn ang="0">
                  <a:pos x="23" y="28"/>
                </a:cxn>
                <a:cxn ang="0">
                  <a:pos x="31" y="17"/>
                </a:cxn>
                <a:cxn ang="0">
                  <a:pos x="41" y="10"/>
                </a:cxn>
                <a:cxn ang="0">
                  <a:pos x="49" y="5"/>
                </a:cxn>
                <a:cxn ang="0">
                  <a:pos x="56" y="2"/>
                </a:cxn>
                <a:cxn ang="0">
                  <a:pos x="64" y="0"/>
                </a:cxn>
              </a:cxnLst>
              <a:rect l="0" t="0" r="r" b="b"/>
              <a:pathLst>
                <a:path w="64" h="62">
                  <a:moveTo>
                    <a:pt x="0" y="62"/>
                  </a:moveTo>
                  <a:lnTo>
                    <a:pt x="15" y="38"/>
                  </a:lnTo>
                  <a:lnTo>
                    <a:pt x="23" y="28"/>
                  </a:lnTo>
                  <a:lnTo>
                    <a:pt x="31" y="17"/>
                  </a:lnTo>
                  <a:lnTo>
                    <a:pt x="41" y="10"/>
                  </a:lnTo>
                  <a:lnTo>
                    <a:pt x="49" y="5"/>
                  </a:lnTo>
                  <a:lnTo>
                    <a:pt x="56" y="2"/>
                  </a:lnTo>
                  <a:lnTo>
                    <a:pt x="64" y="0"/>
                  </a:lnTo>
                </a:path>
              </a:pathLst>
            </a:custGeom>
            <a:noFill/>
            <a:ln w="12700">
              <a:solidFill>
                <a:srgbClr val="3366FF"/>
              </a:solidFill>
              <a:prstDash val="solid"/>
              <a:round/>
              <a:headEnd/>
              <a:tailEnd/>
            </a:ln>
          </p:spPr>
          <p:txBody>
            <a:bodyPr/>
            <a:lstStyle/>
            <a:p>
              <a:endParaRPr lang="en-AU"/>
            </a:p>
          </p:txBody>
        </p:sp>
        <p:sp>
          <p:nvSpPr>
            <p:cNvPr id="7419" name="Freeform 251"/>
            <p:cNvSpPr>
              <a:spLocks/>
            </p:cNvSpPr>
            <p:nvPr/>
          </p:nvSpPr>
          <p:spPr bwMode="auto">
            <a:xfrm>
              <a:off x="3143" y="556"/>
              <a:ext cx="71" cy="62"/>
            </a:xfrm>
            <a:custGeom>
              <a:avLst/>
              <a:gdLst/>
              <a:ahLst/>
              <a:cxnLst>
                <a:cxn ang="0">
                  <a:pos x="0" y="0"/>
                </a:cxn>
                <a:cxn ang="0">
                  <a:pos x="7" y="2"/>
                </a:cxn>
                <a:cxn ang="0">
                  <a:pos x="15" y="5"/>
                </a:cxn>
                <a:cxn ang="0">
                  <a:pos x="23" y="10"/>
                </a:cxn>
                <a:cxn ang="0">
                  <a:pos x="30" y="17"/>
                </a:cxn>
                <a:cxn ang="0">
                  <a:pos x="41" y="28"/>
                </a:cxn>
                <a:cxn ang="0">
                  <a:pos x="48" y="38"/>
                </a:cxn>
                <a:cxn ang="0">
                  <a:pos x="63" y="62"/>
                </a:cxn>
              </a:cxnLst>
              <a:rect l="0" t="0" r="r" b="b"/>
              <a:pathLst>
                <a:path w="63" h="62">
                  <a:moveTo>
                    <a:pt x="0" y="0"/>
                  </a:moveTo>
                  <a:lnTo>
                    <a:pt x="7" y="2"/>
                  </a:lnTo>
                  <a:lnTo>
                    <a:pt x="15" y="5"/>
                  </a:lnTo>
                  <a:lnTo>
                    <a:pt x="23" y="10"/>
                  </a:lnTo>
                  <a:lnTo>
                    <a:pt x="30" y="17"/>
                  </a:lnTo>
                  <a:lnTo>
                    <a:pt x="41" y="28"/>
                  </a:lnTo>
                  <a:lnTo>
                    <a:pt x="48" y="38"/>
                  </a:lnTo>
                  <a:lnTo>
                    <a:pt x="63" y="62"/>
                  </a:lnTo>
                </a:path>
              </a:pathLst>
            </a:custGeom>
            <a:noFill/>
            <a:ln w="12700">
              <a:solidFill>
                <a:srgbClr val="3366FF"/>
              </a:solidFill>
              <a:prstDash val="solid"/>
              <a:round/>
              <a:headEnd/>
              <a:tailEnd/>
            </a:ln>
          </p:spPr>
          <p:txBody>
            <a:bodyPr/>
            <a:lstStyle/>
            <a:p>
              <a:endParaRPr lang="en-AU"/>
            </a:p>
          </p:txBody>
        </p:sp>
        <p:sp>
          <p:nvSpPr>
            <p:cNvPr id="7420" name="Freeform 252"/>
            <p:cNvSpPr>
              <a:spLocks/>
            </p:cNvSpPr>
            <p:nvPr/>
          </p:nvSpPr>
          <p:spPr bwMode="auto">
            <a:xfrm>
              <a:off x="3214" y="618"/>
              <a:ext cx="73" cy="170"/>
            </a:xfrm>
            <a:custGeom>
              <a:avLst/>
              <a:gdLst/>
              <a:ahLst/>
              <a:cxnLst>
                <a:cxn ang="0">
                  <a:pos x="0" y="0"/>
                </a:cxn>
                <a:cxn ang="0">
                  <a:pos x="8" y="15"/>
                </a:cxn>
                <a:cxn ang="0">
                  <a:pos x="16" y="34"/>
                </a:cxn>
                <a:cxn ang="0">
                  <a:pos x="23" y="53"/>
                </a:cxn>
                <a:cxn ang="0">
                  <a:pos x="31" y="75"/>
                </a:cxn>
                <a:cxn ang="0">
                  <a:pos x="41" y="97"/>
                </a:cxn>
                <a:cxn ang="0">
                  <a:pos x="49" y="121"/>
                </a:cxn>
                <a:cxn ang="0">
                  <a:pos x="64" y="170"/>
                </a:cxn>
              </a:cxnLst>
              <a:rect l="0" t="0" r="r" b="b"/>
              <a:pathLst>
                <a:path w="64" h="170">
                  <a:moveTo>
                    <a:pt x="0" y="0"/>
                  </a:moveTo>
                  <a:lnTo>
                    <a:pt x="8" y="15"/>
                  </a:lnTo>
                  <a:lnTo>
                    <a:pt x="16" y="34"/>
                  </a:lnTo>
                  <a:lnTo>
                    <a:pt x="23" y="53"/>
                  </a:lnTo>
                  <a:lnTo>
                    <a:pt x="31" y="75"/>
                  </a:lnTo>
                  <a:lnTo>
                    <a:pt x="41" y="97"/>
                  </a:lnTo>
                  <a:lnTo>
                    <a:pt x="49" y="121"/>
                  </a:lnTo>
                  <a:lnTo>
                    <a:pt x="64" y="170"/>
                  </a:lnTo>
                </a:path>
              </a:pathLst>
            </a:custGeom>
            <a:noFill/>
            <a:ln w="12700">
              <a:solidFill>
                <a:srgbClr val="3366FF"/>
              </a:solidFill>
              <a:prstDash val="solid"/>
              <a:round/>
              <a:headEnd/>
              <a:tailEnd/>
            </a:ln>
          </p:spPr>
          <p:txBody>
            <a:bodyPr/>
            <a:lstStyle/>
            <a:p>
              <a:endParaRPr lang="en-AU"/>
            </a:p>
          </p:txBody>
        </p:sp>
        <p:sp>
          <p:nvSpPr>
            <p:cNvPr id="7421" name="Freeform 253"/>
            <p:cNvSpPr>
              <a:spLocks/>
            </p:cNvSpPr>
            <p:nvPr/>
          </p:nvSpPr>
          <p:spPr bwMode="auto">
            <a:xfrm>
              <a:off x="3287" y="788"/>
              <a:ext cx="72" cy="231"/>
            </a:xfrm>
            <a:custGeom>
              <a:avLst/>
              <a:gdLst/>
              <a:ahLst/>
              <a:cxnLst>
                <a:cxn ang="0">
                  <a:pos x="0" y="0"/>
                </a:cxn>
                <a:cxn ang="0">
                  <a:pos x="8" y="26"/>
                </a:cxn>
                <a:cxn ang="0">
                  <a:pos x="15" y="53"/>
                </a:cxn>
                <a:cxn ang="0">
                  <a:pos x="31" y="111"/>
                </a:cxn>
                <a:cxn ang="0">
                  <a:pos x="49" y="171"/>
                </a:cxn>
                <a:cxn ang="0">
                  <a:pos x="64" y="231"/>
                </a:cxn>
              </a:cxnLst>
              <a:rect l="0" t="0" r="r" b="b"/>
              <a:pathLst>
                <a:path w="64" h="231">
                  <a:moveTo>
                    <a:pt x="0" y="0"/>
                  </a:moveTo>
                  <a:lnTo>
                    <a:pt x="8" y="26"/>
                  </a:lnTo>
                  <a:lnTo>
                    <a:pt x="15" y="53"/>
                  </a:lnTo>
                  <a:lnTo>
                    <a:pt x="31" y="111"/>
                  </a:lnTo>
                  <a:lnTo>
                    <a:pt x="49" y="171"/>
                  </a:lnTo>
                  <a:lnTo>
                    <a:pt x="64" y="231"/>
                  </a:lnTo>
                </a:path>
              </a:pathLst>
            </a:custGeom>
            <a:noFill/>
            <a:ln w="12700">
              <a:solidFill>
                <a:srgbClr val="3366FF"/>
              </a:solidFill>
              <a:prstDash val="solid"/>
              <a:round/>
              <a:headEnd/>
              <a:tailEnd/>
            </a:ln>
          </p:spPr>
          <p:txBody>
            <a:bodyPr/>
            <a:lstStyle/>
            <a:p>
              <a:endParaRPr lang="en-AU"/>
            </a:p>
          </p:txBody>
        </p:sp>
        <p:sp>
          <p:nvSpPr>
            <p:cNvPr id="7422" name="Freeform 254"/>
            <p:cNvSpPr>
              <a:spLocks/>
            </p:cNvSpPr>
            <p:nvPr/>
          </p:nvSpPr>
          <p:spPr bwMode="auto">
            <a:xfrm>
              <a:off x="3359" y="1019"/>
              <a:ext cx="72" cy="230"/>
            </a:xfrm>
            <a:custGeom>
              <a:avLst/>
              <a:gdLst/>
              <a:ahLst/>
              <a:cxnLst>
                <a:cxn ang="0">
                  <a:pos x="0" y="0"/>
                </a:cxn>
                <a:cxn ang="0">
                  <a:pos x="15" y="59"/>
                </a:cxn>
                <a:cxn ang="0">
                  <a:pos x="30" y="119"/>
                </a:cxn>
                <a:cxn ang="0">
                  <a:pos x="48" y="177"/>
                </a:cxn>
                <a:cxn ang="0">
                  <a:pos x="56" y="205"/>
                </a:cxn>
                <a:cxn ang="0">
                  <a:pos x="64" y="230"/>
                </a:cxn>
              </a:cxnLst>
              <a:rect l="0" t="0" r="r" b="b"/>
              <a:pathLst>
                <a:path w="64" h="230">
                  <a:moveTo>
                    <a:pt x="0" y="0"/>
                  </a:moveTo>
                  <a:lnTo>
                    <a:pt x="15" y="59"/>
                  </a:lnTo>
                  <a:lnTo>
                    <a:pt x="30" y="119"/>
                  </a:lnTo>
                  <a:lnTo>
                    <a:pt x="48" y="177"/>
                  </a:lnTo>
                  <a:lnTo>
                    <a:pt x="56" y="205"/>
                  </a:lnTo>
                  <a:lnTo>
                    <a:pt x="64" y="230"/>
                  </a:lnTo>
                </a:path>
              </a:pathLst>
            </a:custGeom>
            <a:noFill/>
            <a:ln w="12700">
              <a:solidFill>
                <a:srgbClr val="3366FF"/>
              </a:solidFill>
              <a:prstDash val="solid"/>
              <a:round/>
              <a:headEnd/>
              <a:tailEnd/>
            </a:ln>
          </p:spPr>
          <p:txBody>
            <a:bodyPr/>
            <a:lstStyle/>
            <a:p>
              <a:endParaRPr lang="en-AU"/>
            </a:p>
          </p:txBody>
        </p:sp>
        <p:sp>
          <p:nvSpPr>
            <p:cNvPr id="7423" name="Freeform 255"/>
            <p:cNvSpPr>
              <a:spLocks/>
            </p:cNvSpPr>
            <p:nvPr/>
          </p:nvSpPr>
          <p:spPr bwMode="auto">
            <a:xfrm>
              <a:off x="3431" y="1249"/>
              <a:ext cx="71" cy="169"/>
            </a:xfrm>
            <a:custGeom>
              <a:avLst/>
              <a:gdLst/>
              <a:ahLst/>
              <a:cxnLst>
                <a:cxn ang="0">
                  <a:pos x="0" y="0"/>
                </a:cxn>
                <a:cxn ang="0">
                  <a:pos x="15" y="50"/>
                </a:cxn>
                <a:cxn ang="0">
                  <a:pos x="22" y="73"/>
                </a:cxn>
                <a:cxn ang="0">
                  <a:pos x="30" y="96"/>
                </a:cxn>
                <a:cxn ang="0">
                  <a:pos x="40" y="116"/>
                </a:cxn>
                <a:cxn ang="0">
                  <a:pos x="48" y="137"/>
                </a:cxn>
                <a:cxn ang="0">
                  <a:pos x="56" y="154"/>
                </a:cxn>
                <a:cxn ang="0">
                  <a:pos x="63" y="169"/>
                </a:cxn>
              </a:cxnLst>
              <a:rect l="0" t="0" r="r" b="b"/>
              <a:pathLst>
                <a:path w="63" h="169">
                  <a:moveTo>
                    <a:pt x="0" y="0"/>
                  </a:moveTo>
                  <a:lnTo>
                    <a:pt x="15" y="50"/>
                  </a:lnTo>
                  <a:lnTo>
                    <a:pt x="22" y="73"/>
                  </a:lnTo>
                  <a:lnTo>
                    <a:pt x="30" y="96"/>
                  </a:lnTo>
                  <a:lnTo>
                    <a:pt x="40" y="116"/>
                  </a:lnTo>
                  <a:lnTo>
                    <a:pt x="48" y="137"/>
                  </a:lnTo>
                  <a:lnTo>
                    <a:pt x="56" y="154"/>
                  </a:lnTo>
                  <a:lnTo>
                    <a:pt x="63" y="169"/>
                  </a:lnTo>
                </a:path>
              </a:pathLst>
            </a:custGeom>
            <a:noFill/>
            <a:ln w="12700">
              <a:solidFill>
                <a:srgbClr val="3366FF"/>
              </a:solidFill>
              <a:prstDash val="solid"/>
              <a:round/>
              <a:headEnd/>
              <a:tailEnd/>
            </a:ln>
          </p:spPr>
          <p:txBody>
            <a:bodyPr/>
            <a:lstStyle/>
            <a:p>
              <a:endParaRPr lang="en-AU"/>
            </a:p>
          </p:txBody>
        </p:sp>
        <p:sp>
          <p:nvSpPr>
            <p:cNvPr id="7424" name="Freeform 256"/>
            <p:cNvSpPr>
              <a:spLocks/>
            </p:cNvSpPr>
            <p:nvPr/>
          </p:nvSpPr>
          <p:spPr bwMode="auto">
            <a:xfrm>
              <a:off x="3502" y="1418"/>
              <a:ext cx="73" cy="62"/>
            </a:xfrm>
            <a:custGeom>
              <a:avLst/>
              <a:gdLst/>
              <a:ahLst/>
              <a:cxnLst>
                <a:cxn ang="0">
                  <a:pos x="0" y="0"/>
                </a:cxn>
                <a:cxn ang="0">
                  <a:pos x="15" y="24"/>
                </a:cxn>
                <a:cxn ang="0">
                  <a:pos x="23" y="34"/>
                </a:cxn>
                <a:cxn ang="0">
                  <a:pos x="31" y="44"/>
                </a:cxn>
                <a:cxn ang="0">
                  <a:pos x="41" y="51"/>
                </a:cxn>
                <a:cxn ang="0">
                  <a:pos x="49" y="56"/>
                </a:cxn>
                <a:cxn ang="0">
                  <a:pos x="56" y="60"/>
                </a:cxn>
                <a:cxn ang="0">
                  <a:pos x="64" y="62"/>
                </a:cxn>
              </a:cxnLst>
              <a:rect l="0" t="0" r="r" b="b"/>
              <a:pathLst>
                <a:path w="64" h="62">
                  <a:moveTo>
                    <a:pt x="0" y="0"/>
                  </a:moveTo>
                  <a:lnTo>
                    <a:pt x="15" y="24"/>
                  </a:lnTo>
                  <a:lnTo>
                    <a:pt x="23" y="34"/>
                  </a:lnTo>
                  <a:lnTo>
                    <a:pt x="31" y="44"/>
                  </a:lnTo>
                  <a:lnTo>
                    <a:pt x="41" y="51"/>
                  </a:lnTo>
                  <a:lnTo>
                    <a:pt x="49" y="56"/>
                  </a:lnTo>
                  <a:lnTo>
                    <a:pt x="56" y="60"/>
                  </a:lnTo>
                  <a:lnTo>
                    <a:pt x="64" y="62"/>
                  </a:lnTo>
                </a:path>
              </a:pathLst>
            </a:custGeom>
            <a:noFill/>
            <a:ln w="12700">
              <a:solidFill>
                <a:srgbClr val="3366FF"/>
              </a:solidFill>
              <a:prstDash val="solid"/>
              <a:round/>
              <a:headEnd/>
              <a:tailEnd/>
            </a:ln>
          </p:spPr>
          <p:txBody>
            <a:bodyPr/>
            <a:lstStyle/>
            <a:p>
              <a:endParaRPr lang="en-AU"/>
            </a:p>
          </p:txBody>
        </p:sp>
        <p:sp>
          <p:nvSpPr>
            <p:cNvPr id="7425" name="Freeform 257"/>
            <p:cNvSpPr>
              <a:spLocks/>
            </p:cNvSpPr>
            <p:nvPr/>
          </p:nvSpPr>
          <p:spPr bwMode="auto">
            <a:xfrm>
              <a:off x="3575" y="1416"/>
              <a:ext cx="72" cy="64"/>
            </a:xfrm>
            <a:custGeom>
              <a:avLst/>
              <a:gdLst/>
              <a:ahLst/>
              <a:cxnLst>
                <a:cxn ang="0">
                  <a:pos x="0" y="64"/>
                </a:cxn>
                <a:cxn ang="0">
                  <a:pos x="7" y="62"/>
                </a:cxn>
                <a:cxn ang="0">
                  <a:pos x="15" y="58"/>
                </a:cxn>
                <a:cxn ang="0">
                  <a:pos x="23" y="53"/>
                </a:cxn>
                <a:cxn ang="0">
                  <a:pos x="30" y="45"/>
                </a:cxn>
                <a:cxn ang="0">
                  <a:pos x="41" y="36"/>
                </a:cxn>
                <a:cxn ang="0">
                  <a:pos x="48" y="26"/>
                </a:cxn>
                <a:cxn ang="0">
                  <a:pos x="64" y="0"/>
                </a:cxn>
              </a:cxnLst>
              <a:rect l="0" t="0" r="r" b="b"/>
              <a:pathLst>
                <a:path w="64" h="64">
                  <a:moveTo>
                    <a:pt x="0" y="64"/>
                  </a:moveTo>
                  <a:lnTo>
                    <a:pt x="7" y="62"/>
                  </a:lnTo>
                  <a:lnTo>
                    <a:pt x="15" y="58"/>
                  </a:lnTo>
                  <a:lnTo>
                    <a:pt x="23" y="53"/>
                  </a:lnTo>
                  <a:lnTo>
                    <a:pt x="30" y="45"/>
                  </a:lnTo>
                  <a:lnTo>
                    <a:pt x="41" y="36"/>
                  </a:lnTo>
                  <a:lnTo>
                    <a:pt x="48" y="26"/>
                  </a:lnTo>
                  <a:lnTo>
                    <a:pt x="64" y="0"/>
                  </a:lnTo>
                </a:path>
              </a:pathLst>
            </a:custGeom>
            <a:noFill/>
            <a:ln w="12700">
              <a:solidFill>
                <a:srgbClr val="3366FF"/>
              </a:solidFill>
              <a:prstDash val="solid"/>
              <a:round/>
              <a:headEnd/>
              <a:tailEnd/>
            </a:ln>
          </p:spPr>
          <p:txBody>
            <a:bodyPr/>
            <a:lstStyle/>
            <a:p>
              <a:endParaRPr lang="en-AU"/>
            </a:p>
          </p:txBody>
        </p:sp>
        <p:sp>
          <p:nvSpPr>
            <p:cNvPr id="7426" name="Freeform 258"/>
            <p:cNvSpPr>
              <a:spLocks/>
            </p:cNvSpPr>
            <p:nvPr/>
          </p:nvSpPr>
          <p:spPr bwMode="auto">
            <a:xfrm>
              <a:off x="3647" y="1247"/>
              <a:ext cx="71" cy="169"/>
            </a:xfrm>
            <a:custGeom>
              <a:avLst/>
              <a:gdLst/>
              <a:ahLst/>
              <a:cxnLst>
                <a:cxn ang="0">
                  <a:pos x="0" y="169"/>
                </a:cxn>
                <a:cxn ang="0">
                  <a:pos x="7" y="154"/>
                </a:cxn>
                <a:cxn ang="0">
                  <a:pos x="15" y="135"/>
                </a:cxn>
                <a:cxn ang="0">
                  <a:pos x="22" y="116"/>
                </a:cxn>
                <a:cxn ang="0">
                  <a:pos x="30" y="96"/>
                </a:cxn>
                <a:cxn ang="0">
                  <a:pos x="40" y="72"/>
                </a:cxn>
                <a:cxn ang="0">
                  <a:pos x="48" y="50"/>
                </a:cxn>
                <a:cxn ang="0">
                  <a:pos x="63" y="0"/>
                </a:cxn>
              </a:cxnLst>
              <a:rect l="0" t="0" r="r" b="b"/>
              <a:pathLst>
                <a:path w="63" h="169">
                  <a:moveTo>
                    <a:pt x="0" y="169"/>
                  </a:moveTo>
                  <a:lnTo>
                    <a:pt x="7" y="154"/>
                  </a:lnTo>
                  <a:lnTo>
                    <a:pt x="15" y="135"/>
                  </a:lnTo>
                  <a:lnTo>
                    <a:pt x="22" y="116"/>
                  </a:lnTo>
                  <a:lnTo>
                    <a:pt x="30" y="96"/>
                  </a:lnTo>
                  <a:lnTo>
                    <a:pt x="40" y="72"/>
                  </a:lnTo>
                  <a:lnTo>
                    <a:pt x="48" y="50"/>
                  </a:lnTo>
                  <a:lnTo>
                    <a:pt x="63" y="0"/>
                  </a:lnTo>
                </a:path>
              </a:pathLst>
            </a:custGeom>
            <a:noFill/>
            <a:ln w="12700">
              <a:solidFill>
                <a:srgbClr val="3366FF"/>
              </a:solidFill>
              <a:prstDash val="solid"/>
              <a:round/>
              <a:headEnd/>
              <a:tailEnd/>
            </a:ln>
          </p:spPr>
          <p:txBody>
            <a:bodyPr/>
            <a:lstStyle/>
            <a:p>
              <a:endParaRPr lang="en-AU"/>
            </a:p>
          </p:txBody>
        </p:sp>
        <p:sp>
          <p:nvSpPr>
            <p:cNvPr id="7427" name="Freeform 259"/>
            <p:cNvSpPr>
              <a:spLocks/>
            </p:cNvSpPr>
            <p:nvPr/>
          </p:nvSpPr>
          <p:spPr bwMode="auto">
            <a:xfrm>
              <a:off x="3718" y="1017"/>
              <a:ext cx="72" cy="230"/>
            </a:xfrm>
            <a:custGeom>
              <a:avLst/>
              <a:gdLst/>
              <a:ahLst/>
              <a:cxnLst>
                <a:cxn ang="0">
                  <a:pos x="0" y="230"/>
                </a:cxn>
                <a:cxn ang="0">
                  <a:pos x="8" y="205"/>
                </a:cxn>
                <a:cxn ang="0">
                  <a:pos x="15" y="177"/>
                </a:cxn>
                <a:cxn ang="0">
                  <a:pos x="31" y="119"/>
                </a:cxn>
                <a:cxn ang="0">
                  <a:pos x="49" y="60"/>
                </a:cxn>
                <a:cxn ang="0">
                  <a:pos x="64" y="0"/>
                </a:cxn>
              </a:cxnLst>
              <a:rect l="0" t="0" r="r" b="b"/>
              <a:pathLst>
                <a:path w="64" h="230">
                  <a:moveTo>
                    <a:pt x="0" y="230"/>
                  </a:moveTo>
                  <a:lnTo>
                    <a:pt x="8" y="205"/>
                  </a:lnTo>
                  <a:lnTo>
                    <a:pt x="15" y="177"/>
                  </a:lnTo>
                  <a:lnTo>
                    <a:pt x="31" y="119"/>
                  </a:lnTo>
                  <a:lnTo>
                    <a:pt x="49" y="60"/>
                  </a:lnTo>
                  <a:lnTo>
                    <a:pt x="64" y="0"/>
                  </a:lnTo>
                </a:path>
              </a:pathLst>
            </a:custGeom>
            <a:noFill/>
            <a:ln w="12700">
              <a:solidFill>
                <a:srgbClr val="3366FF"/>
              </a:solidFill>
              <a:prstDash val="solid"/>
              <a:round/>
              <a:headEnd/>
              <a:tailEnd/>
            </a:ln>
          </p:spPr>
          <p:txBody>
            <a:bodyPr/>
            <a:lstStyle/>
            <a:p>
              <a:endParaRPr lang="en-AU"/>
            </a:p>
          </p:txBody>
        </p:sp>
        <p:sp>
          <p:nvSpPr>
            <p:cNvPr id="7428" name="Freeform 260"/>
            <p:cNvSpPr>
              <a:spLocks/>
            </p:cNvSpPr>
            <p:nvPr/>
          </p:nvSpPr>
          <p:spPr bwMode="auto">
            <a:xfrm>
              <a:off x="3790" y="787"/>
              <a:ext cx="73" cy="230"/>
            </a:xfrm>
            <a:custGeom>
              <a:avLst/>
              <a:gdLst/>
              <a:ahLst/>
              <a:cxnLst>
                <a:cxn ang="0">
                  <a:pos x="0" y="230"/>
                </a:cxn>
                <a:cxn ang="0">
                  <a:pos x="15" y="170"/>
                </a:cxn>
                <a:cxn ang="0">
                  <a:pos x="30" y="111"/>
                </a:cxn>
                <a:cxn ang="0">
                  <a:pos x="48" y="53"/>
                </a:cxn>
                <a:cxn ang="0">
                  <a:pos x="56" y="25"/>
                </a:cxn>
                <a:cxn ang="0">
                  <a:pos x="64" y="0"/>
                </a:cxn>
              </a:cxnLst>
              <a:rect l="0" t="0" r="r" b="b"/>
              <a:pathLst>
                <a:path w="64" h="230">
                  <a:moveTo>
                    <a:pt x="0" y="230"/>
                  </a:moveTo>
                  <a:lnTo>
                    <a:pt x="15" y="170"/>
                  </a:lnTo>
                  <a:lnTo>
                    <a:pt x="30" y="111"/>
                  </a:lnTo>
                  <a:lnTo>
                    <a:pt x="48" y="53"/>
                  </a:lnTo>
                  <a:lnTo>
                    <a:pt x="56" y="25"/>
                  </a:lnTo>
                  <a:lnTo>
                    <a:pt x="64" y="0"/>
                  </a:lnTo>
                </a:path>
              </a:pathLst>
            </a:custGeom>
            <a:noFill/>
            <a:ln w="12700">
              <a:solidFill>
                <a:srgbClr val="3366FF"/>
              </a:solidFill>
              <a:prstDash val="solid"/>
              <a:round/>
              <a:headEnd/>
              <a:tailEnd/>
            </a:ln>
          </p:spPr>
          <p:txBody>
            <a:bodyPr/>
            <a:lstStyle/>
            <a:p>
              <a:endParaRPr lang="en-AU"/>
            </a:p>
          </p:txBody>
        </p:sp>
        <p:sp>
          <p:nvSpPr>
            <p:cNvPr id="7429" name="Freeform 261"/>
            <p:cNvSpPr>
              <a:spLocks/>
            </p:cNvSpPr>
            <p:nvPr/>
          </p:nvSpPr>
          <p:spPr bwMode="auto">
            <a:xfrm>
              <a:off x="3863" y="618"/>
              <a:ext cx="71" cy="169"/>
            </a:xfrm>
            <a:custGeom>
              <a:avLst/>
              <a:gdLst/>
              <a:ahLst/>
              <a:cxnLst>
                <a:cxn ang="0">
                  <a:pos x="0" y="169"/>
                </a:cxn>
                <a:cxn ang="0">
                  <a:pos x="15" y="119"/>
                </a:cxn>
                <a:cxn ang="0">
                  <a:pos x="22" y="95"/>
                </a:cxn>
                <a:cxn ang="0">
                  <a:pos x="30" y="73"/>
                </a:cxn>
                <a:cxn ang="0">
                  <a:pos x="40" y="53"/>
                </a:cxn>
                <a:cxn ang="0">
                  <a:pos x="48" y="32"/>
                </a:cxn>
                <a:cxn ang="0">
                  <a:pos x="56" y="15"/>
                </a:cxn>
                <a:cxn ang="0">
                  <a:pos x="63" y="0"/>
                </a:cxn>
              </a:cxnLst>
              <a:rect l="0" t="0" r="r" b="b"/>
              <a:pathLst>
                <a:path w="63" h="169">
                  <a:moveTo>
                    <a:pt x="0" y="169"/>
                  </a:moveTo>
                  <a:lnTo>
                    <a:pt x="15" y="119"/>
                  </a:lnTo>
                  <a:lnTo>
                    <a:pt x="22" y="95"/>
                  </a:lnTo>
                  <a:lnTo>
                    <a:pt x="30" y="73"/>
                  </a:lnTo>
                  <a:lnTo>
                    <a:pt x="40" y="53"/>
                  </a:lnTo>
                  <a:lnTo>
                    <a:pt x="48" y="32"/>
                  </a:lnTo>
                  <a:lnTo>
                    <a:pt x="56" y="15"/>
                  </a:lnTo>
                  <a:lnTo>
                    <a:pt x="63" y="0"/>
                  </a:lnTo>
                </a:path>
              </a:pathLst>
            </a:custGeom>
            <a:noFill/>
            <a:ln w="12700">
              <a:solidFill>
                <a:srgbClr val="3366FF"/>
              </a:solidFill>
              <a:prstDash val="solid"/>
              <a:round/>
              <a:headEnd/>
              <a:tailEnd/>
            </a:ln>
          </p:spPr>
          <p:txBody>
            <a:bodyPr/>
            <a:lstStyle/>
            <a:p>
              <a:endParaRPr lang="en-AU"/>
            </a:p>
          </p:txBody>
        </p:sp>
        <p:sp>
          <p:nvSpPr>
            <p:cNvPr id="7430" name="Freeform 262"/>
            <p:cNvSpPr>
              <a:spLocks/>
            </p:cNvSpPr>
            <p:nvPr/>
          </p:nvSpPr>
          <p:spPr bwMode="auto">
            <a:xfrm>
              <a:off x="3934" y="556"/>
              <a:ext cx="72" cy="62"/>
            </a:xfrm>
            <a:custGeom>
              <a:avLst/>
              <a:gdLst/>
              <a:ahLst/>
              <a:cxnLst>
                <a:cxn ang="0">
                  <a:pos x="0" y="62"/>
                </a:cxn>
                <a:cxn ang="0">
                  <a:pos x="16" y="38"/>
                </a:cxn>
                <a:cxn ang="0">
                  <a:pos x="23" y="28"/>
                </a:cxn>
                <a:cxn ang="0">
                  <a:pos x="31" y="17"/>
                </a:cxn>
                <a:cxn ang="0">
                  <a:pos x="41" y="10"/>
                </a:cxn>
                <a:cxn ang="0">
                  <a:pos x="49" y="5"/>
                </a:cxn>
                <a:cxn ang="0">
                  <a:pos x="56" y="2"/>
                </a:cxn>
                <a:cxn ang="0">
                  <a:pos x="64" y="0"/>
                </a:cxn>
              </a:cxnLst>
              <a:rect l="0" t="0" r="r" b="b"/>
              <a:pathLst>
                <a:path w="64" h="62">
                  <a:moveTo>
                    <a:pt x="0" y="62"/>
                  </a:moveTo>
                  <a:lnTo>
                    <a:pt x="16" y="38"/>
                  </a:lnTo>
                  <a:lnTo>
                    <a:pt x="23" y="28"/>
                  </a:lnTo>
                  <a:lnTo>
                    <a:pt x="31" y="17"/>
                  </a:lnTo>
                  <a:lnTo>
                    <a:pt x="41" y="10"/>
                  </a:lnTo>
                  <a:lnTo>
                    <a:pt x="49" y="5"/>
                  </a:lnTo>
                  <a:lnTo>
                    <a:pt x="56" y="2"/>
                  </a:lnTo>
                  <a:lnTo>
                    <a:pt x="64" y="0"/>
                  </a:lnTo>
                </a:path>
              </a:pathLst>
            </a:custGeom>
            <a:noFill/>
            <a:ln w="12700">
              <a:solidFill>
                <a:srgbClr val="3366FF"/>
              </a:solidFill>
              <a:prstDash val="solid"/>
              <a:round/>
              <a:headEnd/>
              <a:tailEnd/>
            </a:ln>
          </p:spPr>
          <p:txBody>
            <a:bodyPr/>
            <a:lstStyle/>
            <a:p>
              <a:endParaRPr lang="en-AU"/>
            </a:p>
          </p:txBody>
        </p:sp>
        <p:sp>
          <p:nvSpPr>
            <p:cNvPr id="7431" name="Freeform 263"/>
            <p:cNvSpPr>
              <a:spLocks/>
            </p:cNvSpPr>
            <p:nvPr/>
          </p:nvSpPr>
          <p:spPr bwMode="auto">
            <a:xfrm>
              <a:off x="4006" y="556"/>
              <a:ext cx="72" cy="63"/>
            </a:xfrm>
            <a:custGeom>
              <a:avLst/>
              <a:gdLst/>
              <a:ahLst/>
              <a:cxnLst>
                <a:cxn ang="0">
                  <a:pos x="0" y="0"/>
                </a:cxn>
                <a:cxn ang="0">
                  <a:pos x="8" y="2"/>
                </a:cxn>
                <a:cxn ang="0">
                  <a:pos x="15" y="5"/>
                </a:cxn>
                <a:cxn ang="0">
                  <a:pos x="23" y="10"/>
                </a:cxn>
                <a:cxn ang="0">
                  <a:pos x="30" y="19"/>
                </a:cxn>
                <a:cxn ang="0">
                  <a:pos x="41" y="28"/>
                </a:cxn>
                <a:cxn ang="0">
                  <a:pos x="48" y="38"/>
                </a:cxn>
                <a:cxn ang="0">
                  <a:pos x="64" y="63"/>
                </a:cxn>
              </a:cxnLst>
              <a:rect l="0" t="0" r="r" b="b"/>
              <a:pathLst>
                <a:path w="64" h="63">
                  <a:moveTo>
                    <a:pt x="0" y="0"/>
                  </a:moveTo>
                  <a:lnTo>
                    <a:pt x="8" y="2"/>
                  </a:lnTo>
                  <a:lnTo>
                    <a:pt x="15" y="5"/>
                  </a:lnTo>
                  <a:lnTo>
                    <a:pt x="23" y="10"/>
                  </a:lnTo>
                  <a:lnTo>
                    <a:pt x="30" y="19"/>
                  </a:lnTo>
                  <a:lnTo>
                    <a:pt x="41" y="28"/>
                  </a:lnTo>
                  <a:lnTo>
                    <a:pt x="48" y="38"/>
                  </a:lnTo>
                  <a:lnTo>
                    <a:pt x="64" y="63"/>
                  </a:lnTo>
                </a:path>
              </a:pathLst>
            </a:custGeom>
            <a:noFill/>
            <a:ln w="12700">
              <a:solidFill>
                <a:srgbClr val="3366FF"/>
              </a:solidFill>
              <a:prstDash val="solid"/>
              <a:round/>
              <a:headEnd/>
              <a:tailEnd/>
            </a:ln>
          </p:spPr>
          <p:txBody>
            <a:bodyPr/>
            <a:lstStyle/>
            <a:p>
              <a:endParaRPr lang="en-AU"/>
            </a:p>
          </p:txBody>
        </p:sp>
        <p:sp>
          <p:nvSpPr>
            <p:cNvPr id="7432" name="Freeform 264"/>
            <p:cNvSpPr>
              <a:spLocks/>
            </p:cNvSpPr>
            <p:nvPr/>
          </p:nvSpPr>
          <p:spPr bwMode="auto">
            <a:xfrm>
              <a:off x="4078" y="619"/>
              <a:ext cx="72" cy="169"/>
            </a:xfrm>
            <a:custGeom>
              <a:avLst/>
              <a:gdLst/>
              <a:ahLst/>
              <a:cxnLst>
                <a:cxn ang="0">
                  <a:pos x="0" y="0"/>
                </a:cxn>
                <a:cxn ang="0">
                  <a:pos x="7" y="16"/>
                </a:cxn>
                <a:cxn ang="0">
                  <a:pos x="15" y="34"/>
                </a:cxn>
                <a:cxn ang="0">
                  <a:pos x="23" y="53"/>
                </a:cxn>
                <a:cxn ang="0">
                  <a:pos x="30" y="74"/>
                </a:cxn>
                <a:cxn ang="0">
                  <a:pos x="40" y="98"/>
                </a:cxn>
                <a:cxn ang="0">
                  <a:pos x="48" y="120"/>
                </a:cxn>
                <a:cxn ang="0">
                  <a:pos x="63" y="169"/>
                </a:cxn>
              </a:cxnLst>
              <a:rect l="0" t="0" r="r" b="b"/>
              <a:pathLst>
                <a:path w="63" h="169">
                  <a:moveTo>
                    <a:pt x="0" y="0"/>
                  </a:moveTo>
                  <a:lnTo>
                    <a:pt x="7" y="16"/>
                  </a:lnTo>
                  <a:lnTo>
                    <a:pt x="15" y="34"/>
                  </a:lnTo>
                  <a:lnTo>
                    <a:pt x="23" y="53"/>
                  </a:lnTo>
                  <a:lnTo>
                    <a:pt x="30" y="74"/>
                  </a:lnTo>
                  <a:lnTo>
                    <a:pt x="40" y="98"/>
                  </a:lnTo>
                  <a:lnTo>
                    <a:pt x="48" y="120"/>
                  </a:lnTo>
                  <a:lnTo>
                    <a:pt x="63" y="169"/>
                  </a:lnTo>
                </a:path>
              </a:pathLst>
            </a:custGeom>
            <a:noFill/>
            <a:ln w="12700">
              <a:solidFill>
                <a:srgbClr val="3366FF"/>
              </a:solidFill>
              <a:prstDash val="solid"/>
              <a:round/>
              <a:headEnd/>
              <a:tailEnd/>
            </a:ln>
          </p:spPr>
          <p:txBody>
            <a:bodyPr/>
            <a:lstStyle/>
            <a:p>
              <a:endParaRPr lang="en-AU"/>
            </a:p>
          </p:txBody>
        </p:sp>
        <p:sp>
          <p:nvSpPr>
            <p:cNvPr id="7433" name="Freeform 265"/>
            <p:cNvSpPr>
              <a:spLocks/>
            </p:cNvSpPr>
            <p:nvPr/>
          </p:nvSpPr>
          <p:spPr bwMode="auto">
            <a:xfrm>
              <a:off x="4150" y="788"/>
              <a:ext cx="72" cy="231"/>
            </a:xfrm>
            <a:custGeom>
              <a:avLst/>
              <a:gdLst/>
              <a:ahLst/>
              <a:cxnLst>
                <a:cxn ang="0">
                  <a:pos x="0" y="0"/>
                </a:cxn>
                <a:cxn ang="0">
                  <a:pos x="8" y="26"/>
                </a:cxn>
                <a:cxn ang="0">
                  <a:pos x="16" y="53"/>
                </a:cxn>
                <a:cxn ang="0">
                  <a:pos x="31" y="111"/>
                </a:cxn>
                <a:cxn ang="0">
                  <a:pos x="49" y="171"/>
                </a:cxn>
                <a:cxn ang="0">
                  <a:pos x="64" y="231"/>
                </a:cxn>
              </a:cxnLst>
              <a:rect l="0" t="0" r="r" b="b"/>
              <a:pathLst>
                <a:path w="64" h="231">
                  <a:moveTo>
                    <a:pt x="0" y="0"/>
                  </a:moveTo>
                  <a:lnTo>
                    <a:pt x="8" y="26"/>
                  </a:lnTo>
                  <a:lnTo>
                    <a:pt x="16" y="53"/>
                  </a:lnTo>
                  <a:lnTo>
                    <a:pt x="31" y="111"/>
                  </a:lnTo>
                  <a:lnTo>
                    <a:pt x="49" y="171"/>
                  </a:lnTo>
                  <a:lnTo>
                    <a:pt x="64" y="231"/>
                  </a:lnTo>
                </a:path>
              </a:pathLst>
            </a:custGeom>
            <a:noFill/>
            <a:ln w="12700">
              <a:solidFill>
                <a:srgbClr val="3366FF"/>
              </a:solidFill>
              <a:prstDash val="solid"/>
              <a:round/>
              <a:headEnd/>
              <a:tailEnd/>
            </a:ln>
          </p:spPr>
          <p:txBody>
            <a:bodyPr/>
            <a:lstStyle/>
            <a:p>
              <a:endParaRPr lang="en-AU"/>
            </a:p>
          </p:txBody>
        </p:sp>
        <p:sp>
          <p:nvSpPr>
            <p:cNvPr id="7434" name="Freeform 266"/>
            <p:cNvSpPr>
              <a:spLocks/>
            </p:cNvSpPr>
            <p:nvPr/>
          </p:nvSpPr>
          <p:spPr bwMode="auto">
            <a:xfrm>
              <a:off x="4222" y="1019"/>
              <a:ext cx="72" cy="230"/>
            </a:xfrm>
            <a:custGeom>
              <a:avLst/>
              <a:gdLst/>
              <a:ahLst/>
              <a:cxnLst>
                <a:cxn ang="0">
                  <a:pos x="0" y="0"/>
                </a:cxn>
                <a:cxn ang="0">
                  <a:pos x="15" y="59"/>
                </a:cxn>
                <a:cxn ang="0">
                  <a:pos x="31" y="119"/>
                </a:cxn>
                <a:cxn ang="0">
                  <a:pos x="48" y="177"/>
                </a:cxn>
                <a:cxn ang="0">
                  <a:pos x="56" y="205"/>
                </a:cxn>
                <a:cxn ang="0">
                  <a:pos x="64" y="230"/>
                </a:cxn>
              </a:cxnLst>
              <a:rect l="0" t="0" r="r" b="b"/>
              <a:pathLst>
                <a:path w="64" h="230">
                  <a:moveTo>
                    <a:pt x="0" y="0"/>
                  </a:moveTo>
                  <a:lnTo>
                    <a:pt x="15" y="59"/>
                  </a:lnTo>
                  <a:lnTo>
                    <a:pt x="31" y="119"/>
                  </a:lnTo>
                  <a:lnTo>
                    <a:pt x="48" y="177"/>
                  </a:lnTo>
                  <a:lnTo>
                    <a:pt x="56" y="205"/>
                  </a:lnTo>
                  <a:lnTo>
                    <a:pt x="64" y="230"/>
                  </a:lnTo>
                </a:path>
              </a:pathLst>
            </a:custGeom>
            <a:noFill/>
            <a:ln w="12700">
              <a:solidFill>
                <a:srgbClr val="3366FF"/>
              </a:solidFill>
              <a:prstDash val="solid"/>
              <a:round/>
              <a:headEnd/>
              <a:tailEnd/>
            </a:ln>
          </p:spPr>
          <p:txBody>
            <a:bodyPr/>
            <a:lstStyle/>
            <a:p>
              <a:endParaRPr lang="en-AU"/>
            </a:p>
          </p:txBody>
        </p:sp>
        <p:sp>
          <p:nvSpPr>
            <p:cNvPr id="7435" name="Freeform 267"/>
            <p:cNvSpPr>
              <a:spLocks/>
            </p:cNvSpPr>
            <p:nvPr/>
          </p:nvSpPr>
          <p:spPr bwMode="auto">
            <a:xfrm>
              <a:off x="4294" y="1249"/>
              <a:ext cx="71" cy="169"/>
            </a:xfrm>
            <a:custGeom>
              <a:avLst/>
              <a:gdLst/>
              <a:ahLst/>
              <a:cxnLst>
                <a:cxn ang="0">
                  <a:pos x="0" y="0"/>
                </a:cxn>
                <a:cxn ang="0">
                  <a:pos x="15" y="50"/>
                </a:cxn>
                <a:cxn ang="0">
                  <a:pos x="23" y="73"/>
                </a:cxn>
                <a:cxn ang="0">
                  <a:pos x="30" y="96"/>
                </a:cxn>
                <a:cxn ang="0">
                  <a:pos x="40" y="116"/>
                </a:cxn>
                <a:cxn ang="0">
                  <a:pos x="48" y="137"/>
                </a:cxn>
                <a:cxn ang="0">
                  <a:pos x="56" y="154"/>
                </a:cxn>
                <a:cxn ang="0">
                  <a:pos x="63" y="169"/>
                </a:cxn>
              </a:cxnLst>
              <a:rect l="0" t="0" r="r" b="b"/>
              <a:pathLst>
                <a:path w="63" h="169">
                  <a:moveTo>
                    <a:pt x="0" y="0"/>
                  </a:moveTo>
                  <a:lnTo>
                    <a:pt x="15" y="50"/>
                  </a:lnTo>
                  <a:lnTo>
                    <a:pt x="23" y="73"/>
                  </a:lnTo>
                  <a:lnTo>
                    <a:pt x="30" y="96"/>
                  </a:lnTo>
                  <a:lnTo>
                    <a:pt x="40" y="116"/>
                  </a:lnTo>
                  <a:lnTo>
                    <a:pt x="48" y="137"/>
                  </a:lnTo>
                  <a:lnTo>
                    <a:pt x="56" y="154"/>
                  </a:lnTo>
                  <a:lnTo>
                    <a:pt x="63" y="169"/>
                  </a:lnTo>
                </a:path>
              </a:pathLst>
            </a:custGeom>
            <a:noFill/>
            <a:ln w="12700">
              <a:solidFill>
                <a:srgbClr val="3366FF"/>
              </a:solidFill>
              <a:prstDash val="solid"/>
              <a:round/>
              <a:headEnd/>
              <a:tailEnd/>
            </a:ln>
          </p:spPr>
          <p:txBody>
            <a:bodyPr/>
            <a:lstStyle/>
            <a:p>
              <a:endParaRPr lang="en-AU"/>
            </a:p>
          </p:txBody>
        </p:sp>
        <p:sp>
          <p:nvSpPr>
            <p:cNvPr id="7436" name="Freeform 268"/>
            <p:cNvSpPr>
              <a:spLocks/>
            </p:cNvSpPr>
            <p:nvPr/>
          </p:nvSpPr>
          <p:spPr bwMode="auto">
            <a:xfrm>
              <a:off x="4365" y="1418"/>
              <a:ext cx="73" cy="62"/>
            </a:xfrm>
            <a:custGeom>
              <a:avLst/>
              <a:gdLst/>
              <a:ahLst/>
              <a:cxnLst>
                <a:cxn ang="0">
                  <a:pos x="0" y="0"/>
                </a:cxn>
                <a:cxn ang="0">
                  <a:pos x="16" y="24"/>
                </a:cxn>
                <a:cxn ang="0">
                  <a:pos x="23" y="34"/>
                </a:cxn>
                <a:cxn ang="0">
                  <a:pos x="31" y="44"/>
                </a:cxn>
                <a:cxn ang="0">
                  <a:pos x="41" y="51"/>
                </a:cxn>
                <a:cxn ang="0">
                  <a:pos x="49" y="56"/>
                </a:cxn>
                <a:cxn ang="0">
                  <a:pos x="56" y="60"/>
                </a:cxn>
                <a:cxn ang="0">
                  <a:pos x="64" y="62"/>
                </a:cxn>
              </a:cxnLst>
              <a:rect l="0" t="0" r="r" b="b"/>
              <a:pathLst>
                <a:path w="64" h="62">
                  <a:moveTo>
                    <a:pt x="0" y="0"/>
                  </a:moveTo>
                  <a:lnTo>
                    <a:pt x="16" y="24"/>
                  </a:lnTo>
                  <a:lnTo>
                    <a:pt x="23" y="34"/>
                  </a:lnTo>
                  <a:lnTo>
                    <a:pt x="31" y="44"/>
                  </a:lnTo>
                  <a:lnTo>
                    <a:pt x="41" y="51"/>
                  </a:lnTo>
                  <a:lnTo>
                    <a:pt x="49" y="56"/>
                  </a:lnTo>
                  <a:lnTo>
                    <a:pt x="56" y="60"/>
                  </a:lnTo>
                  <a:lnTo>
                    <a:pt x="64" y="62"/>
                  </a:lnTo>
                </a:path>
              </a:pathLst>
            </a:custGeom>
            <a:noFill/>
            <a:ln w="12700">
              <a:solidFill>
                <a:srgbClr val="3366FF"/>
              </a:solidFill>
              <a:prstDash val="solid"/>
              <a:round/>
              <a:headEnd/>
              <a:tailEnd/>
            </a:ln>
          </p:spPr>
          <p:txBody>
            <a:bodyPr/>
            <a:lstStyle/>
            <a:p>
              <a:endParaRPr lang="en-AU"/>
            </a:p>
          </p:txBody>
        </p:sp>
        <p:sp>
          <p:nvSpPr>
            <p:cNvPr id="7437" name="Freeform 269"/>
            <p:cNvSpPr>
              <a:spLocks/>
            </p:cNvSpPr>
            <p:nvPr/>
          </p:nvSpPr>
          <p:spPr bwMode="auto">
            <a:xfrm>
              <a:off x="4438" y="1416"/>
              <a:ext cx="72" cy="64"/>
            </a:xfrm>
            <a:custGeom>
              <a:avLst/>
              <a:gdLst/>
              <a:ahLst/>
              <a:cxnLst>
                <a:cxn ang="0">
                  <a:pos x="0" y="64"/>
                </a:cxn>
                <a:cxn ang="0">
                  <a:pos x="8" y="62"/>
                </a:cxn>
                <a:cxn ang="0">
                  <a:pos x="15" y="58"/>
                </a:cxn>
                <a:cxn ang="0">
                  <a:pos x="23" y="53"/>
                </a:cxn>
                <a:cxn ang="0">
                  <a:pos x="31" y="45"/>
                </a:cxn>
                <a:cxn ang="0">
                  <a:pos x="41" y="36"/>
                </a:cxn>
                <a:cxn ang="0">
                  <a:pos x="48" y="26"/>
                </a:cxn>
                <a:cxn ang="0">
                  <a:pos x="64" y="0"/>
                </a:cxn>
              </a:cxnLst>
              <a:rect l="0" t="0" r="r" b="b"/>
              <a:pathLst>
                <a:path w="64" h="64">
                  <a:moveTo>
                    <a:pt x="0" y="64"/>
                  </a:moveTo>
                  <a:lnTo>
                    <a:pt x="8" y="62"/>
                  </a:lnTo>
                  <a:lnTo>
                    <a:pt x="15" y="58"/>
                  </a:lnTo>
                  <a:lnTo>
                    <a:pt x="23" y="53"/>
                  </a:lnTo>
                  <a:lnTo>
                    <a:pt x="31" y="45"/>
                  </a:lnTo>
                  <a:lnTo>
                    <a:pt x="41" y="36"/>
                  </a:lnTo>
                  <a:lnTo>
                    <a:pt x="48" y="26"/>
                  </a:lnTo>
                  <a:lnTo>
                    <a:pt x="64" y="0"/>
                  </a:lnTo>
                </a:path>
              </a:pathLst>
            </a:custGeom>
            <a:noFill/>
            <a:ln w="12700">
              <a:solidFill>
                <a:srgbClr val="3366FF"/>
              </a:solidFill>
              <a:prstDash val="solid"/>
              <a:round/>
              <a:headEnd/>
              <a:tailEnd/>
            </a:ln>
          </p:spPr>
          <p:txBody>
            <a:bodyPr/>
            <a:lstStyle/>
            <a:p>
              <a:endParaRPr lang="en-AU"/>
            </a:p>
          </p:txBody>
        </p:sp>
        <p:sp>
          <p:nvSpPr>
            <p:cNvPr id="7438" name="Freeform 270"/>
            <p:cNvSpPr>
              <a:spLocks/>
            </p:cNvSpPr>
            <p:nvPr/>
          </p:nvSpPr>
          <p:spPr bwMode="auto">
            <a:xfrm>
              <a:off x="4510" y="1247"/>
              <a:ext cx="71" cy="169"/>
            </a:xfrm>
            <a:custGeom>
              <a:avLst/>
              <a:gdLst/>
              <a:ahLst/>
              <a:cxnLst>
                <a:cxn ang="0">
                  <a:pos x="0" y="169"/>
                </a:cxn>
                <a:cxn ang="0">
                  <a:pos x="7" y="154"/>
                </a:cxn>
                <a:cxn ang="0">
                  <a:pos x="15" y="135"/>
                </a:cxn>
                <a:cxn ang="0">
                  <a:pos x="23" y="116"/>
                </a:cxn>
                <a:cxn ang="0">
                  <a:pos x="30" y="96"/>
                </a:cxn>
                <a:cxn ang="0">
                  <a:pos x="40" y="72"/>
                </a:cxn>
                <a:cxn ang="0">
                  <a:pos x="48" y="50"/>
                </a:cxn>
                <a:cxn ang="0">
                  <a:pos x="63" y="0"/>
                </a:cxn>
              </a:cxnLst>
              <a:rect l="0" t="0" r="r" b="b"/>
              <a:pathLst>
                <a:path w="63" h="169">
                  <a:moveTo>
                    <a:pt x="0" y="169"/>
                  </a:moveTo>
                  <a:lnTo>
                    <a:pt x="7" y="154"/>
                  </a:lnTo>
                  <a:lnTo>
                    <a:pt x="15" y="135"/>
                  </a:lnTo>
                  <a:lnTo>
                    <a:pt x="23" y="116"/>
                  </a:lnTo>
                  <a:lnTo>
                    <a:pt x="30" y="96"/>
                  </a:lnTo>
                  <a:lnTo>
                    <a:pt x="40" y="72"/>
                  </a:lnTo>
                  <a:lnTo>
                    <a:pt x="48" y="50"/>
                  </a:lnTo>
                  <a:lnTo>
                    <a:pt x="63" y="0"/>
                  </a:lnTo>
                </a:path>
              </a:pathLst>
            </a:custGeom>
            <a:noFill/>
            <a:ln w="12700">
              <a:solidFill>
                <a:srgbClr val="3366FF"/>
              </a:solidFill>
              <a:prstDash val="solid"/>
              <a:round/>
              <a:headEnd/>
              <a:tailEnd/>
            </a:ln>
          </p:spPr>
          <p:txBody>
            <a:bodyPr/>
            <a:lstStyle/>
            <a:p>
              <a:endParaRPr lang="en-AU"/>
            </a:p>
          </p:txBody>
        </p:sp>
        <p:sp>
          <p:nvSpPr>
            <p:cNvPr id="7439" name="Freeform 271"/>
            <p:cNvSpPr>
              <a:spLocks/>
            </p:cNvSpPr>
            <p:nvPr/>
          </p:nvSpPr>
          <p:spPr bwMode="auto">
            <a:xfrm>
              <a:off x="4581" y="1017"/>
              <a:ext cx="72" cy="230"/>
            </a:xfrm>
            <a:custGeom>
              <a:avLst/>
              <a:gdLst/>
              <a:ahLst/>
              <a:cxnLst>
                <a:cxn ang="0">
                  <a:pos x="0" y="230"/>
                </a:cxn>
                <a:cxn ang="0">
                  <a:pos x="8" y="205"/>
                </a:cxn>
                <a:cxn ang="0">
                  <a:pos x="16" y="177"/>
                </a:cxn>
                <a:cxn ang="0">
                  <a:pos x="31" y="119"/>
                </a:cxn>
                <a:cxn ang="0">
                  <a:pos x="49" y="60"/>
                </a:cxn>
                <a:cxn ang="0">
                  <a:pos x="64" y="0"/>
                </a:cxn>
              </a:cxnLst>
              <a:rect l="0" t="0" r="r" b="b"/>
              <a:pathLst>
                <a:path w="64" h="230">
                  <a:moveTo>
                    <a:pt x="0" y="230"/>
                  </a:moveTo>
                  <a:lnTo>
                    <a:pt x="8" y="205"/>
                  </a:lnTo>
                  <a:lnTo>
                    <a:pt x="16" y="177"/>
                  </a:lnTo>
                  <a:lnTo>
                    <a:pt x="31" y="119"/>
                  </a:lnTo>
                  <a:lnTo>
                    <a:pt x="49" y="60"/>
                  </a:lnTo>
                  <a:lnTo>
                    <a:pt x="64" y="0"/>
                  </a:lnTo>
                </a:path>
              </a:pathLst>
            </a:custGeom>
            <a:noFill/>
            <a:ln w="12700">
              <a:solidFill>
                <a:srgbClr val="3366FF"/>
              </a:solidFill>
              <a:prstDash val="solid"/>
              <a:round/>
              <a:headEnd/>
              <a:tailEnd/>
            </a:ln>
          </p:spPr>
          <p:txBody>
            <a:bodyPr/>
            <a:lstStyle/>
            <a:p>
              <a:endParaRPr lang="en-AU"/>
            </a:p>
          </p:txBody>
        </p:sp>
      </p:grpSp>
      <p:grpSp>
        <p:nvGrpSpPr>
          <p:cNvPr id="4" name="Group 349"/>
          <p:cNvGrpSpPr>
            <a:grpSpLocks/>
          </p:cNvGrpSpPr>
          <p:nvPr/>
        </p:nvGrpSpPr>
        <p:grpSpPr bwMode="auto">
          <a:xfrm>
            <a:off x="211138" y="1154113"/>
            <a:ext cx="4360862" cy="4586287"/>
            <a:chOff x="2900" y="762"/>
            <a:chExt cx="2502" cy="2889"/>
          </a:xfrm>
        </p:grpSpPr>
        <p:sp>
          <p:nvSpPr>
            <p:cNvPr id="7443" name="Rectangle 275"/>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444" name="Freeform 276"/>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445" name="Freeform 277"/>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446" name="Freeform 278"/>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447" name="Freeform 279"/>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448" name="Freeform 280"/>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449" name="Freeform 281"/>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450" name="Freeform 282"/>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451" name="Freeform 283"/>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452" name="Freeform 284"/>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453" name="Freeform 285"/>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454" name="Freeform 286"/>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455" name="Freeform 287"/>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456" name="Freeform 288"/>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457" name="Freeform 289"/>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458" name="Freeform 290"/>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459" name="Freeform 291"/>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460" name="Freeform 292"/>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461" name="Freeform 293"/>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462" name="Freeform 294"/>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463" name="Freeform 295"/>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464" name="Freeform 296"/>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465" name="Freeform 297"/>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466" name="Freeform 298"/>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467" name="Freeform 299"/>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468" name="Freeform 300"/>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469" name="Freeform 301"/>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470" name="Freeform 302"/>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471" name="Freeform 303"/>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472" name="Freeform 304"/>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473" name="Freeform 305"/>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474" name="Freeform 306"/>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475" name="Freeform 307"/>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476" name="Freeform 308"/>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477" name="Freeform 309"/>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478" name="Freeform 310"/>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479" name="Freeform 311"/>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480" name="Rectangle 312"/>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481" name="Rectangle 313"/>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482" name="Rectangle 314"/>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483" name="Rectangle 315"/>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484" name="Rectangle 316"/>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485" name="Rectangle 317"/>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486" name="Rectangle 318"/>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487" name="Rectangle 319"/>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488" name="Rectangle 320"/>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489" name="Rectangle 321"/>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490" name="Rectangle 322"/>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491" name="Rectangle 323"/>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492" name="Rectangle 324"/>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493" name="Rectangle 325"/>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494" name="Rectangle 326"/>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495" name="Rectangle 327"/>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496" name="Rectangle 328"/>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497" name="Rectangle 329"/>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498" name="Rectangle 330"/>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499" name="Rectangle 331"/>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500" name="Rectangle 332"/>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501" name="Rectangle 333"/>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502" name="Rectangle 334"/>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503" name="Rectangle 335"/>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504" name="Rectangle 336"/>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505" name="Rectangle 337"/>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506" name="Rectangle 338"/>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507" name="Rectangle 339"/>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508" name="Rectangle 340"/>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509" name="Rectangle 341"/>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510" name="Rectangle 342"/>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511" name="Rectangle 343"/>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512" name="Rectangle 344"/>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513" name="Rectangle 345"/>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514" name="Rectangle 346"/>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515" name="Rectangle 347"/>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516" name="Rectangle 348"/>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sp>
        <p:nvSpPr>
          <p:cNvPr id="7519" name="Text Box 351"/>
          <p:cNvSpPr txBox="1">
            <a:spLocks noChangeArrowheads="1"/>
          </p:cNvSpPr>
          <p:nvPr/>
        </p:nvSpPr>
        <p:spPr bwMode="auto">
          <a:xfrm>
            <a:off x="4766794" y="1176338"/>
            <a:ext cx="4377206" cy="3108543"/>
          </a:xfrm>
          <a:prstGeom prst="rect">
            <a:avLst/>
          </a:prstGeom>
          <a:solidFill>
            <a:schemeClr val="tx1">
              <a:alpha val="60000"/>
            </a:schemeClr>
          </a:solidFill>
          <a:ln w="9525">
            <a:noFill/>
            <a:miter lim="800000"/>
            <a:headEnd/>
            <a:tailEnd/>
          </a:ln>
          <a:effectLst/>
        </p:spPr>
        <p:txBody>
          <a:bodyPr wrap="square">
            <a:spAutoFit/>
          </a:bodyPr>
          <a:lstStyle/>
          <a:p>
            <a:pPr>
              <a:spcBef>
                <a:spcPct val="50000"/>
              </a:spcBef>
              <a:buFontTx/>
              <a:buNone/>
            </a:pPr>
            <a:r>
              <a:rPr lang="en-US" sz="2800" dirty="0">
                <a:solidFill>
                  <a:srgbClr val="002060"/>
                </a:solidFill>
                <a:latin typeface="Corbel" panose="020B0503020204020204" pitchFamily="34" charset="0"/>
              </a:rPr>
              <a:t>If two or more travelling waves are moving through some medium, the </a:t>
            </a:r>
            <a:r>
              <a:rPr lang="en-US" sz="2800" u="sng" dirty="0">
                <a:solidFill>
                  <a:srgbClr val="002060"/>
                </a:solidFill>
                <a:latin typeface="Corbel" panose="020B0503020204020204" pitchFamily="34" charset="0"/>
              </a:rPr>
              <a:t>resultant wave displacement</a:t>
            </a:r>
            <a:r>
              <a:rPr lang="en-US" sz="2800" dirty="0">
                <a:solidFill>
                  <a:srgbClr val="002060"/>
                </a:solidFill>
                <a:latin typeface="Corbel" panose="020B0503020204020204" pitchFamily="34" charset="0"/>
              </a:rPr>
              <a:t> at any point is the algebraic </a:t>
            </a:r>
            <a:r>
              <a:rPr lang="en-US" sz="2800" u="sng" dirty="0">
                <a:solidFill>
                  <a:srgbClr val="002060"/>
                </a:solidFill>
                <a:latin typeface="Corbel" panose="020B0503020204020204" pitchFamily="34" charset="0"/>
              </a:rPr>
              <a:t>sum of the individual wave displacements</a:t>
            </a:r>
            <a:r>
              <a:rPr lang="en-US" sz="2800" dirty="0">
                <a:solidFill>
                  <a:srgbClr val="002060"/>
                </a:solidFill>
                <a:latin typeface="Corbel" panose="020B0503020204020204" pitchFamily="34" charset="0"/>
              </a:rPr>
              <a:t>.</a:t>
            </a:r>
          </a:p>
        </p:txBody>
      </p:sp>
      <p:grpSp>
        <p:nvGrpSpPr>
          <p:cNvPr id="5" name="Group 353"/>
          <p:cNvGrpSpPr>
            <a:grpSpLocks/>
          </p:cNvGrpSpPr>
          <p:nvPr/>
        </p:nvGrpSpPr>
        <p:grpSpPr bwMode="auto">
          <a:xfrm>
            <a:off x="211138" y="1200150"/>
            <a:ext cx="4360862" cy="4586288"/>
            <a:chOff x="2900" y="762"/>
            <a:chExt cx="2502" cy="2889"/>
          </a:xfrm>
        </p:grpSpPr>
        <p:sp>
          <p:nvSpPr>
            <p:cNvPr id="7522" name="Rectangle 354"/>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523" name="Freeform 355"/>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524" name="Freeform 356"/>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525" name="Freeform 357"/>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526" name="Freeform 358"/>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527" name="Freeform 359"/>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528" name="Freeform 360"/>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529" name="Freeform 361"/>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530" name="Freeform 362"/>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531" name="Freeform 363"/>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532" name="Freeform 364"/>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533" name="Freeform 365"/>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534" name="Freeform 366"/>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535" name="Freeform 367"/>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536" name="Freeform 368"/>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537" name="Freeform 369"/>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538" name="Freeform 370"/>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539" name="Freeform 371"/>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540" name="Freeform 372"/>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541" name="Freeform 373"/>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542" name="Freeform 374"/>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543" name="Freeform 375"/>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544" name="Freeform 376"/>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545" name="Freeform 377"/>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546" name="Freeform 378"/>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547" name="Freeform 379"/>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548" name="Freeform 380"/>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549" name="Freeform 381"/>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550" name="Freeform 382"/>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551" name="Freeform 383"/>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552" name="Freeform 384"/>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553" name="Freeform 385"/>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554" name="Freeform 386"/>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555" name="Freeform 387"/>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556" name="Freeform 388"/>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557" name="Freeform 389"/>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558" name="Freeform 390"/>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559" name="Rectangle 391"/>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560" name="Rectangle 392"/>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561" name="Rectangle 393"/>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562" name="Rectangle 394"/>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563" name="Rectangle 395"/>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564" name="Rectangle 396"/>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565" name="Rectangle 397"/>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566" name="Rectangle 398"/>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567" name="Rectangle 399"/>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568" name="Rectangle 400"/>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569" name="Rectangle 401"/>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570" name="Rectangle 402"/>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571" name="Rectangle 403"/>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572" name="Rectangle 404"/>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573" name="Rectangle 405"/>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574" name="Rectangle 406"/>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575" name="Rectangle 407"/>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576" name="Rectangle 408"/>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577" name="Rectangle 409"/>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578" name="Rectangle 410"/>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579" name="Rectangle 411"/>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580" name="Rectangle 412"/>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581" name="Rectangle 413"/>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582" name="Rectangle 414"/>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583" name="Rectangle 415"/>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584" name="Rectangle 416"/>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585" name="Rectangle 417"/>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586" name="Rectangle 418"/>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587" name="Rectangle 419"/>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588" name="Rectangle 420"/>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589" name="Rectangle 421"/>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590" name="Rectangle 422"/>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591" name="Rectangle 423"/>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592" name="Rectangle 424"/>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593" name="Rectangle 425"/>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594" name="Rectangle 426"/>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595" name="Rectangle 427"/>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grpSp>
        <p:nvGrpSpPr>
          <p:cNvPr id="6" name="Group 428"/>
          <p:cNvGrpSpPr>
            <a:grpSpLocks/>
          </p:cNvGrpSpPr>
          <p:nvPr/>
        </p:nvGrpSpPr>
        <p:grpSpPr bwMode="auto">
          <a:xfrm>
            <a:off x="211138" y="1211263"/>
            <a:ext cx="4360862" cy="4586287"/>
            <a:chOff x="2900" y="762"/>
            <a:chExt cx="2502" cy="2889"/>
          </a:xfrm>
        </p:grpSpPr>
        <p:sp>
          <p:nvSpPr>
            <p:cNvPr id="7597" name="Rectangle 429"/>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598" name="Freeform 430"/>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599" name="Freeform 431"/>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600" name="Freeform 432"/>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601" name="Freeform 433"/>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602" name="Freeform 434"/>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603" name="Freeform 435"/>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604" name="Freeform 436"/>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605" name="Freeform 437"/>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606" name="Freeform 438"/>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607" name="Freeform 439"/>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608" name="Freeform 440"/>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609" name="Freeform 441"/>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610" name="Freeform 442"/>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611" name="Freeform 443"/>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612" name="Freeform 444"/>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613" name="Freeform 445"/>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614" name="Freeform 446"/>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615" name="Freeform 447"/>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616" name="Freeform 448"/>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617" name="Freeform 449"/>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618" name="Freeform 450"/>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619" name="Freeform 451"/>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620" name="Freeform 452"/>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621" name="Freeform 453"/>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622" name="Freeform 454"/>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623" name="Freeform 455"/>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624" name="Freeform 456"/>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625" name="Freeform 457"/>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626" name="Freeform 458"/>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627" name="Freeform 459"/>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628" name="Freeform 460"/>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629" name="Freeform 461"/>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630" name="Freeform 462"/>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631" name="Freeform 463"/>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632" name="Freeform 464"/>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633" name="Freeform 465"/>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634" name="Rectangle 466"/>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635" name="Rectangle 467"/>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636" name="Rectangle 468"/>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637" name="Rectangle 469"/>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638" name="Rectangle 470"/>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639" name="Rectangle 471"/>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640" name="Rectangle 472"/>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641" name="Rectangle 473"/>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642" name="Rectangle 474"/>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643" name="Rectangle 475"/>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644" name="Rectangle 476"/>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645" name="Rectangle 477"/>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646" name="Rectangle 478"/>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647" name="Rectangle 479"/>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648" name="Rectangle 480"/>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649" name="Rectangle 481"/>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650" name="Rectangle 482"/>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651" name="Rectangle 483"/>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652" name="Rectangle 484"/>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653" name="Rectangle 485"/>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654" name="Rectangle 486"/>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655" name="Rectangle 487"/>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656" name="Rectangle 488"/>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657" name="Rectangle 489"/>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658" name="Rectangle 490"/>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659" name="Rectangle 491"/>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660" name="Rectangle 492"/>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661" name="Rectangle 493"/>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662" name="Rectangle 494"/>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663" name="Rectangle 495"/>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664" name="Rectangle 496"/>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665" name="Rectangle 497"/>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666" name="Rectangle 498"/>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667" name="Rectangle 499"/>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668" name="Rectangle 500"/>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669" name="Rectangle 501"/>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670" name="Rectangle 502"/>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grpSp>
        <p:nvGrpSpPr>
          <p:cNvPr id="7" name="Group 503"/>
          <p:cNvGrpSpPr>
            <a:grpSpLocks/>
          </p:cNvGrpSpPr>
          <p:nvPr/>
        </p:nvGrpSpPr>
        <p:grpSpPr bwMode="auto">
          <a:xfrm>
            <a:off x="211138" y="1193800"/>
            <a:ext cx="4360862" cy="4586288"/>
            <a:chOff x="2900" y="762"/>
            <a:chExt cx="2502" cy="2889"/>
          </a:xfrm>
        </p:grpSpPr>
        <p:sp>
          <p:nvSpPr>
            <p:cNvPr id="7672" name="Rectangle 504"/>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673" name="Freeform 505"/>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674" name="Freeform 506"/>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675" name="Freeform 507"/>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676" name="Freeform 508"/>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677" name="Freeform 509"/>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678" name="Freeform 510"/>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679" name="Freeform 511"/>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680" name="Freeform 512"/>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681" name="Freeform 513"/>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682" name="Freeform 514"/>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683" name="Freeform 515"/>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684" name="Freeform 516"/>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685" name="Freeform 517"/>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686" name="Freeform 518"/>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687" name="Freeform 519"/>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688" name="Freeform 520"/>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689" name="Freeform 521"/>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690" name="Freeform 522"/>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691" name="Freeform 523"/>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692" name="Freeform 524"/>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693" name="Freeform 525"/>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694" name="Freeform 526"/>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695" name="Freeform 527"/>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696" name="Freeform 528"/>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697" name="Freeform 529"/>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698" name="Freeform 530"/>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699" name="Freeform 531"/>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700" name="Freeform 532"/>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701" name="Freeform 533"/>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702" name="Freeform 534"/>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703" name="Freeform 535"/>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704" name="Freeform 536"/>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705" name="Freeform 537"/>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706" name="Freeform 538"/>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707" name="Freeform 539"/>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708" name="Freeform 540"/>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709" name="Rectangle 541"/>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710" name="Rectangle 542"/>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711" name="Rectangle 543"/>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712" name="Rectangle 544"/>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713" name="Rectangle 545"/>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714" name="Rectangle 546"/>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715" name="Rectangle 547"/>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716" name="Rectangle 548"/>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717" name="Rectangle 549"/>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718" name="Rectangle 550"/>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719" name="Rectangle 551"/>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720" name="Rectangle 552"/>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721" name="Rectangle 553"/>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722" name="Rectangle 554"/>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723" name="Rectangle 555"/>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724" name="Rectangle 556"/>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725" name="Rectangle 557"/>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726" name="Rectangle 558"/>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727" name="Rectangle 559"/>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728" name="Rectangle 560"/>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729" name="Rectangle 561"/>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730" name="Rectangle 562"/>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731" name="Rectangle 563"/>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732" name="Rectangle 564"/>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733" name="Rectangle 565"/>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734" name="Rectangle 566"/>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735" name="Rectangle 567"/>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736" name="Rectangle 568"/>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737" name="Rectangle 569"/>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738" name="Rectangle 570"/>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739" name="Rectangle 571"/>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740" name="Rectangle 572"/>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741" name="Rectangle 573"/>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742" name="Rectangle 574"/>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743" name="Rectangle 575"/>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744" name="Rectangle 576"/>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745" name="Rectangle 577"/>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grpSp>
        <p:nvGrpSpPr>
          <p:cNvPr id="8" name="Group 578"/>
          <p:cNvGrpSpPr>
            <a:grpSpLocks/>
          </p:cNvGrpSpPr>
          <p:nvPr/>
        </p:nvGrpSpPr>
        <p:grpSpPr bwMode="auto">
          <a:xfrm>
            <a:off x="211138" y="1176338"/>
            <a:ext cx="4360862" cy="4586287"/>
            <a:chOff x="2900" y="762"/>
            <a:chExt cx="2502" cy="2889"/>
          </a:xfrm>
        </p:grpSpPr>
        <p:sp>
          <p:nvSpPr>
            <p:cNvPr id="7747" name="Rectangle 579"/>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748" name="Freeform 580"/>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749" name="Freeform 581"/>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750" name="Freeform 582"/>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751" name="Freeform 583"/>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752" name="Freeform 584"/>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753" name="Freeform 585"/>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754" name="Freeform 586"/>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755" name="Freeform 587"/>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756" name="Freeform 588"/>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757" name="Freeform 589"/>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758" name="Freeform 590"/>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759" name="Freeform 591"/>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760" name="Freeform 592"/>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761" name="Freeform 593"/>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762" name="Freeform 594"/>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763" name="Freeform 595"/>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764" name="Freeform 596"/>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765" name="Freeform 597"/>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766" name="Freeform 598"/>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767" name="Freeform 599"/>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768" name="Freeform 600"/>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769" name="Freeform 601"/>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770" name="Freeform 602"/>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771" name="Freeform 603"/>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772" name="Freeform 604"/>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773" name="Freeform 605"/>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774" name="Freeform 606"/>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775" name="Freeform 607"/>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776" name="Freeform 608"/>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777" name="Freeform 609"/>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778" name="Freeform 610"/>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779" name="Freeform 611"/>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780" name="Freeform 612"/>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781" name="Freeform 613"/>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782" name="Freeform 614"/>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783" name="Freeform 615"/>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784" name="Rectangle 616"/>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785" name="Rectangle 617"/>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786" name="Rectangle 618"/>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787" name="Rectangle 619"/>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788" name="Rectangle 620"/>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789" name="Rectangle 621"/>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790" name="Rectangle 622"/>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791" name="Rectangle 623"/>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792" name="Rectangle 624"/>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793" name="Rectangle 625"/>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794" name="Rectangle 626"/>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795" name="Rectangle 627"/>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796" name="Rectangle 628"/>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797" name="Rectangle 629"/>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798" name="Rectangle 630"/>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799" name="Rectangle 631"/>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800" name="Rectangle 632"/>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801" name="Rectangle 633"/>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802" name="Rectangle 634"/>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803" name="Rectangle 635"/>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804" name="Rectangle 636"/>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805" name="Rectangle 637"/>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806" name="Rectangle 638"/>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807" name="Rectangle 639"/>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808" name="Rectangle 640"/>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809" name="Rectangle 641"/>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810" name="Rectangle 642"/>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811" name="Rectangle 643"/>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812" name="Rectangle 644"/>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813" name="Rectangle 645"/>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814" name="Rectangle 646"/>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815" name="Rectangle 647"/>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816" name="Rectangle 648"/>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817" name="Rectangle 649"/>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818" name="Rectangle 650"/>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819" name="Rectangle 651"/>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820" name="Rectangle 652"/>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grpSp>
        <p:nvGrpSpPr>
          <p:cNvPr id="9" name="Group 653"/>
          <p:cNvGrpSpPr>
            <a:grpSpLocks/>
          </p:cNvGrpSpPr>
          <p:nvPr/>
        </p:nvGrpSpPr>
        <p:grpSpPr bwMode="auto">
          <a:xfrm>
            <a:off x="211138" y="1211263"/>
            <a:ext cx="4360862" cy="4586287"/>
            <a:chOff x="2900" y="762"/>
            <a:chExt cx="2502" cy="2889"/>
          </a:xfrm>
        </p:grpSpPr>
        <p:sp>
          <p:nvSpPr>
            <p:cNvPr id="7822" name="Rectangle 654"/>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823" name="Freeform 655"/>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824" name="Freeform 656"/>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825" name="Freeform 657"/>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826" name="Freeform 658"/>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827" name="Freeform 659"/>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828" name="Freeform 660"/>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829" name="Freeform 661"/>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830" name="Freeform 662"/>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831" name="Freeform 663"/>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832" name="Freeform 664"/>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833" name="Freeform 665"/>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834" name="Freeform 666"/>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835" name="Freeform 667"/>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836" name="Freeform 668"/>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837" name="Freeform 669"/>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838" name="Freeform 670"/>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839" name="Freeform 671"/>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840" name="Freeform 672"/>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841" name="Freeform 673"/>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842" name="Freeform 674"/>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843" name="Freeform 675"/>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844" name="Freeform 676"/>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845" name="Freeform 677"/>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846" name="Freeform 678"/>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847" name="Freeform 679"/>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848" name="Freeform 680"/>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849" name="Freeform 681"/>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850" name="Freeform 682"/>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851" name="Freeform 683"/>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852" name="Freeform 684"/>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853" name="Freeform 685"/>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854" name="Freeform 686"/>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855" name="Freeform 687"/>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856" name="Freeform 688"/>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857" name="Freeform 689"/>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858" name="Freeform 690"/>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859" name="Rectangle 691"/>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860" name="Rectangle 692"/>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861" name="Rectangle 693"/>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862" name="Rectangle 694"/>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863" name="Rectangle 695"/>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864" name="Rectangle 696"/>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865" name="Rectangle 697"/>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866" name="Rectangle 698"/>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867" name="Rectangle 699"/>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868" name="Rectangle 700"/>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869" name="Rectangle 701"/>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870" name="Rectangle 702"/>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871" name="Rectangle 703"/>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872" name="Rectangle 704"/>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873" name="Rectangle 705"/>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874" name="Rectangle 706"/>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875" name="Rectangle 707"/>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876" name="Rectangle 708"/>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877" name="Rectangle 709"/>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878" name="Rectangle 710"/>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879" name="Rectangle 711"/>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880" name="Rectangle 712"/>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881" name="Rectangle 713"/>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882" name="Rectangle 714"/>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883" name="Rectangle 715"/>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884" name="Rectangle 716"/>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885" name="Rectangle 717"/>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886" name="Rectangle 718"/>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887" name="Rectangle 719"/>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888" name="Rectangle 720"/>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889" name="Rectangle 721"/>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890" name="Rectangle 722"/>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891" name="Rectangle 723"/>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892" name="Rectangle 724"/>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893" name="Rectangle 725"/>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894" name="Rectangle 726"/>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895" name="Rectangle 727"/>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grpSp>
        <p:nvGrpSpPr>
          <p:cNvPr id="10" name="Group 728"/>
          <p:cNvGrpSpPr>
            <a:grpSpLocks/>
          </p:cNvGrpSpPr>
          <p:nvPr/>
        </p:nvGrpSpPr>
        <p:grpSpPr bwMode="auto">
          <a:xfrm>
            <a:off x="211138" y="1193800"/>
            <a:ext cx="4360862" cy="4586288"/>
            <a:chOff x="2900" y="762"/>
            <a:chExt cx="2502" cy="2889"/>
          </a:xfrm>
        </p:grpSpPr>
        <p:sp>
          <p:nvSpPr>
            <p:cNvPr id="7897" name="Rectangle 729"/>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898" name="Freeform 730"/>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899" name="Freeform 731"/>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900" name="Freeform 732"/>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901" name="Freeform 733"/>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902" name="Freeform 734"/>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903" name="Freeform 735"/>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904" name="Freeform 736"/>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905" name="Freeform 737"/>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906" name="Freeform 738"/>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907" name="Freeform 739"/>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908" name="Freeform 740"/>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909" name="Freeform 741"/>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910" name="Freeform 742"/>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911" name="Freeform 743"/>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912" name="Freeform 744"/>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913" name="Freeform 745"/>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914" name="Freeform 746"/>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915" name="Freeform 747"/>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916" name="Freeform 748"/>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917" name="Freeform 749"/>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918" name="Freeform 750"/>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919" name="Freeform 751"/>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920" name="Freeform 752"/>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921" name="Freeform 753"/>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922" name="Freeform 754"/>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923" name="Freeform 755"/>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924" name="Freeform 756"/>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925" name="Freeform 757"/>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926" name="Freeform 758"/>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927" name="Freeform 759"/>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928" name="Freeform 760"/>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929" name="Freeform 761"/>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930" name="Freeform 762"/>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931" name="Freeform 763"/>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932" name="Freeform 764"/>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933" name="Freeform 765"/>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934" name="Rectangle 766"/>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935" name="Rectangle 767"/>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936" name="Rectangle 768"/>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937" name="Rectangle 769"/>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938" name="Rectangle 770"/>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939" name="Rectangle 771"/>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940" name="Rectangle 772"/>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941" name="Rectangle 773"/>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942" name="Rectangle 774"/>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943" name="Rectangle 775"/>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944" name="Rectangle 776"/>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945" name="Rectangle 777"/>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946" name="Rectangle 778"/>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947" name="Rectangle 779"/>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948" name="Rectangle 780"/>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949" name="Rectangle 781"/>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950" name="Rectangle 782"/>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951" name="Rectangle 783"/>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952" name="Rectangle 784"/>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953" name="Rectangle 785"/>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954" name="Rectangle 786"/>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955" name="Rectangle 787"/>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956" name="Rectangle 788"/>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957" name="Rectangle 789"/>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958" name="Rectangle 790"/>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959" name="Rectangle 791"/>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960" name="Rectangle 792"/>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961" name="Rectangle 793"/>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962" name="Rectangle 794"/>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963" name="Rectangle 795"/>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964" name="Rectangle 796"/>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965" name="Rectangle 797"/>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966" name="Rectangle 798"/>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967" name="Rectangle 799"/>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968" name="Rectangle 800"/>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969" name="Rectangle 801"/>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970" name="Rectangle 802"/>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sp>
        <p:nvSpPr>
          <p:cNvPr id="605" name="Title 1"/>
          <p:cNvSpPr txBox="1">
            <a:spLocks/>
          </p:cNvSpPr>
          <p:nvPr/>
        </p:nvSpPr>
        <p:spPr>
          <a:xfrm>
            <a:off x="457200" y="158926"/>
            <a:ext cx="8229600" cy="1143000"/>
          </a:xfrm>
          <a:prstGeom prst="rect">
            <a:avLst/>
          </a:prstGeom>
        </p:spPr>
        <p:txBody>
          <a:bodyPr>
            <a:normAutofit/>
          </a:bodyPr>
          <a:lstStyle>
            <a:lvl1pPr algn="l" rtl="0" eaLnBrk="1" latinLnBrk="0" hangingPunct="1">
              <a:spcBef>
                <a:spcPct val="0"/>
              </a:spcBef>
              <a:buNone/>
              <a:defRPr sz="3800" kern="1200" spc="-100" baseline="0">
                <a:solidFill>
                  <a:schemeClr val="tx2"/>
                </a:solidFill>
                <a:latin typeface="+mj-lt"/>
                <a:ea typeface="+mj-ea"/>
                <a:cs typeface="+mj-cs"/>
              </a:defRPr>
            </a:lvl1pPr>
          </a:lstStyle>
          <a:p>
            <a:r>
              <a:rPr lang="en-AU" sz="4800" b="1">
                <a:latin typeface="Corbel" panose="020B0503020204020204" pitchFamily="34" charset="0"/>
              </a:rPr>
              <a:t>Superposition</a:t>
            </a:r>
            <a:endParaRPr lang="en-AU" sz="4800" b="1" dirty="0">
              <a:latin typeface="Corbel" panose="020B0503020204020204" pitchFamily="34" charset="0"/>
            </a:endParaRPr>
          </a:p>
        </p:txBody>
      </p:sp>
    </p:spTree>
    <p:extLst>
      <p:ext uri="{BB962C8B-B14F-4D97-AF65-F5344CB8AC3E}">
        <p14:creationId xmlns:p14="http://schemas.microsoft.com/office/powerpoint/2010/main" val="1963188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vertical)">
                                      <p:cBhvr>
                                        <p:cTn id="17" dur="500"/>
                                        <p:tgtEl>
                                          <p:spTgt spid="4"/>
                                        </p:tgtEl>
                                      </p:cBhvr>
                                    </p:animEffect>
                                  </p:childTnLst>
                                  <p:subTnLst>
                                    <p:set>
                                      <p:cBhvr override="childStyle">
                                        <p:cTn dur="1" fill="hold" display="0" masterRel="sameClick" afterEffect="1">
                                          <p:stCondLst>
                                            <p:cond evt="end" delay="0">
                                              <p:tn val="15"/>
                                            </p:cond>
                                          </p:stCondLst>
                                        </p:cTn>
                                        <p:tgtEl>
                                          <p:spTgt spid="4"/>
                                        </p:tgtEl>
                                        <p:attrNameLst>
                                          <p:attrName>style.visibility</p:attrName>
                                        </p:attrNameLst>
                                      </p:cBhvr>
                                      <p:to>
                                        <p:strVal val="hidden"/>
                                      </p:to>
                                    </p:set>
                                  </p:subTnLst>
                                </p:cTn>
                              </p:par>
                            </p:childTnLst>
                          </p:cTn>
                        </p:par>
                        <p:par>
                          <p:cTn id="18" fill="hold">
                            <p:stCondLst>
                              <p:cond delay="500"/>
                            </p:stCondLst>
                            <p:childTnLst>
                              <p:par>
                                <p:cTn id="19" presetID="3" presetClass="entr" presetSubtype="5"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vertical)">
                                      <p:cBhvr>
                                        <p:cTn id="21" dur="500"/>
                                        <p:tgtEl>
                                          <p:spTgt spid="5"/>
                                        </p:tgtEl>
                                      </p:cBhvr>
                                    </p:animEffect>
                                  </p:childTnLst>
                                  <p:subTnLst>
                                    <p:set>
                                      <p:cBhvr override="childStyle">
                                        <p:cTn dur="1" fill="hold" display="0" masterRel="sameClick" afterEffect="1">
                                          <p:stCondLst>
                                            <p:cond evt="end" delay="0">
                                              <p:tn val="19"/>
                                            </p:cond>
                                          </p:stCondLst>
                                        </p:cTn>
                                        <p:tgtEl>
                                          <p:spTgt spid="5"/>
                                        </p:tgtEl>
                                        <p:attrNameLst>
                                          <p:attrName>style.visibility</p:attrName>
                                        </p:attrNameLst>
                                      </p:cBhvr>
                                      <p:to>
                                        <p:strVal val="hidden"/>
                                      </p:to>
                                    </p:set>
                                  </p:subTnLst>
                                </p:cTn>
                              </p:par>
                            </p:childTnLst>
                          </p:cTn>
                        </p:par>
                        <p:par>
                          <p:cTn id="22" fill="hold">
                            <p:stCondLst>
                              <p:cond delay="1000"/>
                            </p:stCondLst>
                            <p:childTnLst>
                              <p:par>
                                <p:cTn id="23" presetID="3" presetClass="entr" presetSubtype="5"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vertical)">
                                      <p:cBhvr>
                                        <p:cTn id="25" dur="500"/>
                                        <p:tgtEl>
                                          <p:spTgt spid="6"/>
                                        </p:tgtEl>
                                      </p:cBhvr>
                                    </p:animEffect>
                                  </p:childTnLst>
                                  <p:subTnLst>
                                    <p:set>
                                      <p:cBhvr override="childStyle">
                                        <p:cTn dur="1" fill="hold" display="0" masterRel="sameClick" afterEffect="1">
                                          <p:stCondLst>
                                            <p:cond evt="end" delay="0">
                                              <p:tn val="23"/>
                                            </p:cond>
                                          </p:stCondLst>
                                        </p:cTn>
                                        <p:tgtEl>
                                          <p:spTgt spid="6"/>
                                        </p:tgtEl>
                                        <p:attrNameLst>
                                          <p:attrName>style.visibility</p:attrName>
                                        </p:attrNameLst>
                                      </p:cBhvr>
                                      <p:to>
                                        <p:strVal val="hidden"/>
                                      </p:to>
                                    </p:set>
                                  </p:subTnLst>
                                </p:cTn>
                              </p:par>
                            </p:childTnLst>
                          </p:cTn>
                        </p:par>
                        <p:par>
                          <p:cTn id="26" fill="hold">
                            <p:stCondLst>
                              <p:cond delay="1500"/>
                            </p:stCondLst>
                            <p:childTnLst>
                              <p:par>
                                <p:cTn id="27" presetID="3" presetClass="entr" presetSubtype="5"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vertical)">
                                      <p:cBhvr>
                                        <p:cTn id="29" dur="500"/>
                                        <p:tgtEl>
                                          <p:spTgt spid="7"/>
                                        </p:tgtEl>
                                      </p:cBhvr>
                                    </p:animEffect>
                                  </p:childTnLst>
                                  <p:subTnLst>
                                    <p:set>
                                      <p:cBhvr override="childStyle">
                                        <p:cTn dur="1" fill="hold" display="0" masterRel="sameClick" afterEffect="1">
                                          <p:stCondLst>
                                            <p:cond evt="end" delay="0">
                                              <p:tn val="27"/>
                                            </p:cond>
                                          </p:stCondLst>
                                        </p:cTn>
                                        <p:tgtEl>
                                          <p:spTgt spid="7"/>
                                        </p:tgtEl>
                                        <p:attrNameLst>
                                          <p:attrName>style.visibility</p:attrName>
                                        </p:attrNameLst>
                                      </p:cBhvr>
                                      <p:to>
                                        <p:strVal val="hidden"/>
                                      </p:to>
                                    </p:set>
                                  </p:subTnLst>
                                </p:cTn>
                              </p:par>
                            </p:childTnLst>
                          </p:cTn>
                        </p:par>
                        <p:par>
                          <p:cTn id="30" fill="hold">
                            <p:stCondLst>
                              <p:cond delay="2000"/>
                            </p:stCondLst>
                            <p:childTnLst>
                              <p:par>
                                <p:cTn id="31" presetID="3" presetClass="entr" presetSubtype="5"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vertical)">
                                      <p:cBhvr>
                                        <p:cTn id="33" dur="500"/>
                                        <p:tgtEl>
                                          <p:spTgt spid="8"/>
                                        </p:tgtEl>
                                      </p:cBhvr>
                                    </p:animEffect>
                                  </p:childTnLst>
                                  <p:subTnLst>
                                    <p:set>
                                      <p:cBhvr override="childStyle">
                                        <p:cTn dur="1" fill="hold" display="0" masterRel="sameClick" afterEffect="1">
                                          <p:stCondLst>
                                            <p:cond evt="end" delay="0">
                                              <p:tn val="31"/>
                                            </p:cond>
                                          </p:stCondLst>
                                        </p:cTn>
                                        <p:tgtEl>
                                          <p:spTgt spid="8"/>
                                        </p:tgtEl>
                                        <p:attrNameLst>
                                          <p:attrName>style.visibility</p:attrName>
                                        </p:attrNameLst>
                                      </p:cBhvr>
                                      <p:to>
                                        <p:strVal val="hidden"/>
                                      </p:to>
                                    </p:set>
                                  </p:subTnLst>
                                </p:cTn>
                              </p:par>
                            </p:childTnLst>
                          </p:cTn>
                        </p:par>
                        <p:par>
                          <p:cTn id="34" fill="hold">
                            <p:stCondLst>
                              <p:cond delay="2500"/>
                            </p:stCondLst>
                            <p:childTnLst>
                              <p:par>
                                <p:cTn id="35" presetID="3" presetClass="entr" presetSubtype="5"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vertical)">
                                      <p:cBhvr>
                                        <p:cTn id="37" dur="500"/>
                                        <p:tgtEl>
                                          <p:spTgt spid="9"/>
                                        </p:tgtEl>
                                      </p:cBhvr>
                                    </p:animEffect>
                                  </p:childTnLst>
                                  <p:subTnLst>
                                    <p:set>
                                      <p:cBhvr override="childStyle">
                                        <p:cTn dur="1" fill="hold" display="0" masterRel="sameClick" afterEffect="1">
                                          <p:stCondLst>
                                            <p:cond evt="end" delay="0">
                                              <p:tn val="35"/>
                                            </p:cond>
                                          </p:stCondLst>
                                        </p:cTn>
                                        <p:tgtEl>
                                          <p:spTgt spid="9"/>
                                        </p:tgtEl>
                                        <p:attrNameLst>
                                          <p:attrName>style.visibility</p:attrName>
                                        </p:attrNameLst>
                                      </p:cBhvr>
                                      <p:to>
                                        <p:strVal val="hidden"/>
                                      </p:to>
                                    </p:set>
                                  </p:subTnLst>
                                </p:cTn>
                              </p:par>
                            </p:childTnLst>
                          </p:cTn>
                        </p:par>
                        <p:par>
                          <p:cTn id="38" fill="hold">
                            <p:stCondLst>
                              <p:cond delay="3000"/>
                            </p:stCondLst>
                            <p:childTnLst>
                              <p:par>
                                <p:cTn id="39" presetID="1" presetClass="entr" presetSubtype="0" fill="hold" grpId="0" nodeType="afterEffect">
                                  <p:stCondLst>
                                    <p:cond delay="0"/>
                                  </p:stCondLst>
                                  <p:childTnLst>
                                    <p:set>
                                      <p:cBhvr>
                                        <p:cTn id="40" dur="1" fill="hold">
                                          <p:stCondLst>
                                            <p:cond delay="0"/>
                                          </p:stCondLst>
                                        </p:cTn>
                                        <p:tgtEl>
                                          <p:spTgt spid="7519"/>
                                        </p:tgtEl>
                                        <p:attrNameLst>
                                          <p:attrName>style.visibility</p:attrName>
                                        </p:attrNameLst>
                                      </p:cBhvr>
                                      <p:to>
                                        <p:strVal val="visible"/>
                                      </p:to>
                                    </p:set>
                                  </p:childTnLst>
                                </p:cTn>
                              </p:par>
                            </p:childTnLst>
                          </p:cTn>
                        </p:par>
                        <p:par>
                          <p:cTn id="41" fill="hold">
                            <p:stCondLst>
                              <p:cond delay="3000"/>
                            </p:stCondLst>
                            <p:childTnLst>
                              <p:par>
                                <p:cTn id="42" presetID="3" presetClass="entr" presetSubtype="5"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linds(vertical)">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9"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1"/>
          <a:ext cx="4214810" cy="3169888"/>
        </p:xfrm>
        <a:graphic>
          <a:graphicData uri="http://schemas.openxmlformats.org/presentationml/2006/ole">
            <mc:AlternateContent xmlns:mc="http://schemas.openxmlformats.org/markup-compatibility/2006">
              <mc:Choice xmlns:v="urn:schemas-microsoft-com:vml" Requires="v">
                <p:oleObj name="Worksheet" r:id="rId2" imgW="9789480" imgH="7119360" progId="Excel.Sheet.8">
                  <p:embed/>
                </p:oleObj>
              </mc:Choice>
              <mc:Fallback>
                <p:oleObj name="Worksheet" r:id="rId2" imgW="9789480" imgH="7119360" progId="Excel.Sheet.8">
                  <p:embed/>
                  <p:pic>
                    <p:nvPicPr>
                      <p:cNvPr id="0"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4214810" cy="3169888"/>
                      </a:xfrm>
                      <a:prstGeom prst="rect">
                        <a:avLst/>
                      </a:prstGeom>
                      <a:solidFill>
                        <a:srgbClr val="FFFFFF"/>
                      </a:solidFill>
                    </p:spPr>
                  </p:pic>
                </p:oleObj>
              </mc:Fallback>
            </mc:AlternateContent>
          </a:graphicData>
        </a:graphic>
      </p:graphicFrame>
      <p:sp>
        <p:nvSpPr>
          <p:cNvPr id="2053" name="Text Box 5"/>
          <p:cNvSpPr txBox="1">
            <a:spLocks noChangeArrowheads="1"/>
          </p:cNvSpPr>
          <p:nvPr/>
        </p:nvSpPr>
        <p:spPr bwMode="auto">
          <a:xfrm>
            <a:off x="6208713" y="758825"/>
            <a:ext cx="1306512" cy="1920875"/>
          </a:xfrm>
          <a:prstGeom prst="rect">
            <a:avLst/>
          </a:prstGeom>
          <a:noFill/>
          <a:ln w="9525">
            <a:noFill/>
            <a:miter lim="800000"/>
            <a:headEnd/>
            <a:tailEnd/>
          </a:ln>
          <a:effectLst/>
        </p:spPr>
        <p:txBody>
          <a:bodyPr>
            <a:spAutoFit/>
          </a:bodyPr>
          <a:lstStyle/>
          <a:p>
            <a:pPr>
              <a:spcBef>
                <a:spcPct val="50000"/>
              </a:spcBef>
              <a:buFontTx/>
              <a:buNone/>
            </a:pPr>
            <a:r>
              <a:rPr lang="en-US" sz="12000" b="1">
                <a:solidFill>
                  <a:srgbClr val="FF3300"/>
                </a:solidFill>
                <a:latin typeface="Arial Black" pitchFamily="34" charset="0"/>
              </a:rPr>
              <a:t>+</a:t>
            </a:r>
            <a:endParaRPr lang="en-US"/>
          </a:p>
        </p:txBody>
      </p:sp>
      <p:graphicFrame>
        <p:nvGraphicFramePr>
          <p:cNvPr id="2052" name="Object 4"/>
          <p:cNvGraphicFramePr>
            <a:graphicFrameLocks noChangeAspect="1"/>
          </p:cNvGraphicFramePr>
          <p:nvPr/>
        </p:nvGraphicFramePr>
        <p:xfrm>
          <a:off x="4929190" y="100014"/>
          <a:ext cx="4214810" cy="3068908"/>
        </p:xfrm>
        <a:graphic>
          <a:graphicData uri="http://schemas.openxmlformats.org/presentationml/2006/ole">
            <mc:AlternateContent xmlns:mc="http://schemas.openxmlformats.org/markup-compatibility/2006">
              <mc:Choice xmlns:v="urn:schemas-microsoft-com:vml" Requires="v">
                <p:oleObj name="Worksheet" r:id="rId4" imgW="9789480" imgH="7119360" progId="Excel.Sheet.8">
                  <p:embed/>
                </p:oleObj>
              </mc:Choice>
              <mc:Fallback>
                <p:oleObj name="Worksheet" r:id="rId4" imgW="9789480" imgH="7119360" progId="Excel.Sheet.8">
                  <p:embed/>
                  <p:pic>
                    <p:nvPicPr>
                      <p:cNvPr id="0"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190" y="100014"/>
                        <a:ext cx="4214810" cy="306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428596" y="3286148"/>
          <a:ext cx="4572000" cy="3429000"/>
        </p:xfrm>
        <a:graphic>
          <a:graphicData uri="http://schemas.openxmlformats.org/presentationml/2006/ole">
            <mc:AlternateContent xmlns:mc="http://schemas.openxmlformats.org/markup-compatibility/2006">
              <mc:Choice xmlns:v="urn:schemas-microsoft-com:vml" Requires="v">
                <p:oleObj name="Worksheet" r:id="rId6" imgW="9789480" imgH="7119360" progId="Excel.Sheet.8">
                  <p:embed/>
                </p:oleObj>
              </mc:Choice>
              <mc:Fallback>
                <p:oleObj name="Worksheet" r:id="rId6" imgW="9789480" imgH="7119360" progId="Excel.Sheet.8">
                  <p:embed/>
                  <p:pic>
                    <p:nvPicPr>
                      <p:cNvPr id="0"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596" y="328614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000628" y="3318570"/>
            <a:ext cx="4143372" cy="3108543"/>
          </a:xfrm>
          <a:prstGeom prst="rect">
            <a:avLst/>
          </a:prstGeom>
          <a:solidFill>
            <a:schemeClr val="tx1">
              <a:alpha val="60000"/>
            </a:schemeClr>
          </a:solidFill>
        </p:spPr>
        <p:txBody>
          <a:bodyPr wrap="square" rtlCol="0">
            <a:spAutoFit/>
          </a:bodyPr>
          <a:lstStyle/>
          <a:p>
            <a:r>
              <a:rPr lang="en-AU" sz="2800" dirty="0">
                <a:solidFill>
                  <a:srgbClr val="002060"/>
                </a:solidFill>
                <a:latin typeface="Corbel" panose="020B0503020204020204" pitchFamily="34" charset="0"/>
              </a:rPr>
              <a:t>Beat: </a:t>
            </a:r>
          </a:p>
          <a:p>
            <a:r>
              <a:rPr lang="en-AU" sz="2800" dirty="0">
                <a:solidFill>
                  <a:srgbClr val="002060"/>
                </a:solidFill>
                <a:latin typeface="Corbel" panose="020B0503020204020204" pitchFamily="34" charset="0"/>
              </a:rPr>
              <a:t>When two different waves of different frequencies are added together to create a repetitive and constant  rise and fall in intensity of sound.</a:t>
            </a:r>
          </a:p>
        </p:txBody>
      </p:sp>
      <p:sp>
        <p:nvSpPr>
          <p:cNvPr id="8" name="TextBox 7"/>
          <p:cNvSpPr txBox="1"/>
          <p:nvPr/>
        </p:nvSpPr>
        <p:spPr>
          <a:xfrm>
            <a:off x="4143372" y="714356"/>
            <a:ext cx="864339" cy="1569660"/>
          </a:xfrm>
          <a:prstGeom prst="rect">
            <a:avLst/>
          </a:prstGeom>
          <a:noFill/>
        </p:spPr>
        <p:txBody>
          <a:bodyPr wrap="none" rtlCol="0">
            <a:spAutoFit/>
          </a:bodyPr>
          <a:lstStyle/>
          <a:p>
            <a:r>
              <a:rPr lang="en-AU" sz="9600" b="1" dirty="0"/>
              <a:t>+</a:t>
            </a:r>
          </a:p>
        </p:txBody>
      </p:sp>
    </p:spTree>
    <p:extLst>
      <p:ext uri="{BB962C8B-B14F-4D97-AF65-F5344CB8AC3E}">
        <p14:creationId xmlns:p14="http://schemas.microsoft.com/office/powerpoint/2010/main" val="3325352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slide(fromLeft)">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053"/>
                                        </p:tgtEl>
                                        <p:attrNameLst>
                                          <p:attrName>style.visibility</p:attrName>
                                        </p:attrNameLst>
                                      </p:cBhvr>
                                      <p:to>
                                        <p:strVal val="visible"/>
                                      </p:to>
                                    </p:set>
                                    <p:anim calcmode="lin" valueType="num">
                                      <p:cBhvr additive="base">
                                        <p:cTn id="12" dur="500" fill="hold"/>
                                        <p:tgtEl>
                                          <p:spTgt spid="2053"/>
                                        </p:tgtEl>
                                        <p:attrNameLst>
                                          <p:attrName>ppt_x</p:attrName>
                                        </p:attrNameLst>
                                      </p:cBhvr>
                                      <p:tavLst>
                                        <p:tav tm="0">
                                          <p:val>
                                            <p:strVal val="1+#ppt_w/2"/>
                                          </p:val>
                                        </p:tav>
                                        <p:tav tm="100000">
                                          <p:val>
                                            <p:strVal val="#ppt_x"/>
                                          </p:val>
                                        </p:tav>
                                      </p:tavLst>
                                    </p:anim>
                                    <p:anim calcmode="lin" valueType="num">
                                      <p:cBhvr additive="base">
                                        <p:cTn id="13" dur="500" fill="hold"/>
                                        <p:tgtEl>
                                          <p:spTgt spid="205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slide(fromRight)">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2051"/>
                                        </p:tgtEl>
                                        <p:attrNameLst>
                                          <p:attrName>style.visibility</p:attrName>
                                        </p:attrNameLst>
                                      </p:cBhvr>
                                      <p:to>
                                        <p:strVal val="visible"/>
                                      </p:to>
                                    </p:set>
                                    <p:anim calcmode="lin" valueType="num">
                                      <p:cBhvr>
                                        <p:cTn id="23" dur="1000" fill="hold"/>
                                        <p:tgtEl>
                                          <p:spTgt spid="2051"/>
                                        </p:tgtEl>
                                        <p:attrNameLst>
                                          <p:attrName>ppt_w</p:attrName>
                                        </p:attrNameLst>
                                      </p:cBhvr>
                                      <p:tavLst>
                                        <p:tav tm="0">
                                          <p:val>
                                            <p:fltVal val="0"/>
                                          </p:val>
                                        </p:tav>
                                        <p:tav tm="100000">
                                          <p:val>
                                            <p:strVal val="#ppt_w"/>
                                          </p:val>
                                        </p:tav>
                                      </p:tavLst>
                                    </p:anim>
                                    <p:anim calcmode="lin" valueType="num">
                                      <p:cBhvr>
                                        <p:cTn id="24" dur="1000" fill="hold"/>
                                        <p:tgtEl>
                                          <p:spTgt spid="2051"/>
                                        </p:tgtEl>
                                        <p:attrNameLst>
                                          <p:attrName>ppt_h</p:attrName>
                                        </p:attrNameLst>
                                      </p:cBhvr>
                                      <p:tavLst>
                                        <p:tav tm="0">
                                          <p:val>
                                            <p:fltVal val="0"/>
                                          </p:val>
                                        </p:tav>
                                        <p:tav tm="100000">
                                          <p:val>
                                            <p:strVal val="#ppt_h"/>
                                          </p:val>
                                        </p:tav>
                                      </p:tavLst>
                                    </p:anim>
                                    <p:anim calcmode="lin" valueType="num">
                                      <p:cBhvr>
                                        <p:cTn id="25" dur="1000" fill="hold"/>
                                        <p:tgtEl>
                                          <p:spTgt spid="2051"/>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205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60375" y="1779612"/>
            <a:ext cx="4814888" cy="620712"/>
            <a:chOff x="1344" y="1392"/>
            <a:chExt cx="3072" cy="1056"/>
          </a:xfrm>
        </p:grpSpPr>
        <p:sp>
          <p:nvSpPr>
            <p:cNvPr id="11268" name="Freeform 4"/>
            <p:cNvSpPr>
              <a:spLocks/>
            </p:cNvSpPr>
            <p:nvPr/>
          </p:nvSpPr>
          <p:spPr bwMode="auto">
            <a:xfrm>
              <a:off x="1344"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1269" name="Freeform 5"/>
            <p:cNvSpPr>
              <a:spLocks/>
            </p:cNvSpPr>
            <p:nvPr/>
          </p:nvSpPr>
          <p:spPr bwMode="auto">
            <a:xfrm>
              <a:off x="2112"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1270" name="Freeform 6"/>
            <p:cNvSpPr>
              <a:spLocks/>
            </p:cNvSpPr>
            <p:nvPr/>
          </p:nvSpPr>
          <p:spPr bwMode="auto">
            <a:xfrm>
              <a:off x="2880"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1271" name="Freeform 7"/>
            <p:cNvSpPr>
              <a:spLocks/>
            </p:cNvSpPr>
            <p:nvPr/>
          </p:nvSpPr>
          <p:spPr bwMode="auto">
            <a:xfrm>
              <a:off x="3648"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grpSp>
      <p:sp>
        <p:nvSpPr>
          <p:cNvPr id="11272" name="Text Box 8"/>
          <p:cNvSpPr txBox="1">
            <a:spLocks noChangeArrowheads="1"/>
          </p:cNvSpPr>
          <p:nvPr/>
        </p:nvSpPr>
        <p:spPr bwMode="auto">
          <a:xfrm>
            <a:off x="0" y="4845074"/>
            <a:ext cx="531813" cy="823913"/>
          </a:xfrm>
          <a:prstGeom prst="rect">
            <a:avLst/>
          </a:prstGeom>
          <a:noFill/>
          <a:ln w="9525">
            <a:noFill/>
            <a:miter lim="800000"/>
            <a:headEnd/>
            <a:tailEnd/>
          </a:ln>
        </p:spPr>
        <p:txBody>
          <a:bodyPr>
            <a:spAutoFit/>
          </a:bodyPr>
          <a:lstStyle/>
          <a:p>
            <a:pPr>
              <a:spcBef>
                <a:spcPct val="0"/>
              </a:spcBef>
              <a:buFontTx/>
              <a:buNone/>
            </a:pPr>
            <a:r>
              <a:rPr lang="en-US" sz="4800" b="1">
                <a:solidFill>
                  <a:srgbClr val="FF3300"/>
                </a:solidFill>
              </a:rPr>
              <a:t>+</a:t>
            </a:r>
            <a:endParaRPr lang="en-US" sz="4800" b="1">
              <a:solidFill>
                <a:srgbClr val="000000"/>
              </a:solidFill>
            </a:endParaRPr>
          </a:p>
        </p:txBody>
      </p:sp>
      <p:grpSp>
        <p:nvGrpSpPr>
          <p:cNvPr id="3" name="Group 9"/>
          <p:cNvGrpSpPr>
            <a:grpSpLocks/>
          </p:cNvGrpSpPr>
          <p:nvPr/>
        </p:nvGrpSpPr>
        <p:grpSpPr bwMode="auto">
          <a:xfrm>
            <a:off x="390525" y="2770212"/>
            <a:ext cx="4814888" cy="620712"/>
            <a:chOff x="1344" y="1392"/>
            <a:chExt cx="3072" cy="1056"/>
          </a:xfrm>
        </p:grpSpPr>
        <p:sp>
          <p:nvSpPr>
            <p:cNvPr id="11274" name="Freeform 10"/>
            <p:cNvSpPr>
              <a:spLocks/>
            </p:cNvSpPr>
            <p:nvPr/>
          </p:nvSpPr>
          <p:spPr bwMode="auto">
            <a:xfrm>
              <a:off x="1344"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1275" name="Freeform 11"/>
            <p:cNvSpPr>
              <a:spLocks/>
            </p:cNvSpPr>
            <p:nvPr/>
          </p:nvSpPr>
          <p:spPr bwMode="auto">
            <a:xfrm>
              <a:off x="2112"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1276" name="Freeform 12"/>
            <p:cNvSpPr>
              <a:spLocks/>
            </p:cNvSpPr>
            <p:nvPr/>
          </p:nvSpPr>
          <p:spPr bwMode="auto">
            <a:xfrm>
              <a:off x="2880"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1277" name="Freeform 13"/>
            <p:cNvSpPr>
              <a:spLocks/>
            </p:cNvSpPr>
            <p:nvPr/>
          </p:nvSpPr>
          <p:spPr bwMode="auto">
            <a:xfrm>
              <a:off x="3648"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grpSp>
      <p:sp>
        <p:nvSpPr>
          <p:cNvPr id="11283" name="Rectangle 19"/>
          <p:cNvSpPr>
            <a:spLocks noChangeArrowheads="1"/>
          </p:cNvSpPr>
          <p:nvPr/>
        </p:nvSpPr>
        <p:spPr bwMode="auto">
          <a:xfrm>
            <a:off x="5520531" y="2126461"/>
            <a:ext cx="3360737" cy="954107"/>
          </a:xfrm>
          <a:prstGeom prst="rect">
            <a:avLst/>
          </a:prstGeom>
          <a:noFill/>
          <a:ln w="9525">
            <a:noFill/>
            <a:miter lim="800000"/>
            <a:headEnd/>
            <a:tailEnd/>
          </a:ln>
          <a:effectLst/>
        </p:spPr>
        <p:txBody>
          <a:bodyPr wrap="square">
            <a:spAutoFit/>
          </a:bodyPr>
          <a:lstStyle/>
          <a:p>
            <a:pPr algn="ctr">
              <a:spcBef>
                <a:spcPct val="0"/>
              </a:spcBef>
              <a:buFontTx/>
              <a:buNone/>
            </a:pPr>
            <a:r>
              <a:rPr lang="en-GB" sz="2800" b="1" dirty="0">
                <a:solidFill>
                  <a:srgbClr val="002060"/>
                </a:solidFill>
                <a:latin typeface="Corbel" panose="020B0503020204020204" pitchFamily="34" charset="0"/>
              </a:rPr>
              <a:t>These two waves arrive are IN PHASE </a:t>
            </a:r>
            <a:endParaRPr lang="en-US" sz="4000" b="1" dirty="0">
              <a:solidFill>
                <a:srgbClr val="002060"/>
              </a:solidFill>
              <a:latin typeface="Corbel" panose="020B0503020204020204" pitchFamily="34" charset="0"/>
            </a:endParaRPr>
          </a:p>
        </p:txBody>
      </p:sp>
      <p:sp>
        <p:nvSpPr>
          <p:cNvPr id="11284" name="Rectangle 20"/>
          <p:cNvSpPr>
            <a:spLocks noChangeArrowheads="1"/>
          </p:cNvSpPr>
          <p:nvPr/>
        </p:nvSpPr>
        <p:spPr bwMode="auto">
          <a:xfrm>
            <a:off x="390525" y="466644"/>
            <a:ext cx="6926896" cy="830997"/>
          </a:xfrm>
          <a:prstGeom prst="rect">
            <a:avLst/>
          </a:prstGeom>
          <a:noFill/>
          <a:ln w="9525">
            <a:noFill/>
            <a:miter lim="800000"/>
            <a:headEnd/>
            <a:tailEnd/>
          </a:ln>
          <a:effectLst/>
        </p:spPr>
        <p:txBody>
          <a:bodyPr wrap="none">
            <a:spAutoFit/>
          </a:bodyPr>
          <a:lstStyle/>
          <a:p>
            <a:pPr>
              <a:spcBef>
                <a:spcPct val="0"/>
              </a:spcBef>
              <a:buFontTx/>
              <a:buNone/>
            </a:pPr>
            <a:r>
              <a:rPr lang="en-US" sz="4800" b="1" dirty="0">
                <a:solidFill>
                  <a:schemeClr val="tx2"/>
                </a:solidFill>
                <a:latin typeface="Corbel" panose="020B0503020204020204" pitchFamily="34" charset="0"/>
              </a:rPr>
              <a:t>Constructive Interference</a:t>
            </a:r>
          </a:p>
        </p:txBody>
      </p:sp>
      <p:grpSp>
        <p:nvGrpSpPr>
          <p:cNvPr id="4" name="Group 22"/>
          <p:cNvGrpSpPr>
            <a:grpSpLocks/>
          </p:cNvGrpSpPr>
          <p:nvPr/>
        </p:nvGrpSpPr>
        <p:grpSpPr bwMode="auto">
          <a:xfrm>
            <a:off x="525463" y="4841899"/>
            <a:ext cx="4814887" cy="620713"/>
            <a:chOff x="1344" y="1392"/>
            <a:chExt cx="3072" cy="1056"/>
          </a:xfrm>
        </p:grpSpPr>
        <p:sp>
          <p:nvSpPr>
            <p:cNvPr id="11287" name="Freeform 23"/>
            <p:cNvSpPr>
              <a:spLocks/>
            </p:cNvSpPr>
            <p:nvPr/>
          </p:nvSpPr>
          <p:spPr bwMode="auto">
            <a:xfrm>
              <a:off x="1344"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1288" name="Freeform 24"/>
            <p:cNvSpPr>
              <a:spLocks/>
            </p:cNvSpPr>
            <p:nvPr/>
          </p:nvSpPr>
          <p:spPr bwMode="auto">
            <a:xfrm>
              <a:off x="2112"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1289" name="Freeform 25"/>
            <p:cNvSpPr>
              <a:spLocks/>
            </p:cNvSpPr>
            <p:nvPr/>
          </p:nvSpPr>
          <p:spPr bwMode="auto">
            <a:xfrm>
              <a:off x="2880"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1290" name="Freeform 26"/>
            <p:cNvSpPr>
              <a:spLocks/>
            </p:cNvSpPr>
            <p:nvPr/>
          </p:nvSpPr>
          <p:spPr bwMode="auto">
            <a:xfrm>
              <a:off x="3648"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grpSp>
      <p:grpSp>
        <p:nvGrpSpPr>
          <p:cNvPr id="5" name="Group 27"/>
          <p:cNvGrpSpPr>
            <a:grpSpLocks/>
          </p:cNvGrpSpPr>
          <p:nvPr/>
        </p:nvGrpSpPr>
        <p:grpSpPr bwMode="auto">
          <a:xfrm>
            <a:off x="525463" y="4986362"/>
            <a:ext cx="4814887" cy="620712"/>
            <a:chOff x="1344" y="1392"/>
            <a:chExt cx="3072" cy="1056"/>
          </a:xfrm>
        </p:grpSpPr>
        <p:sp>
          <p:nvSpPr>
            <p:cNvPr id="11292" name="Freeform 28"/>
            <p:cNvSpPr>
              <a:spLocks/>
            </p:cNvSpPr>
            <p:nvPr/>
          </p:nvSpPr>
          <p:spPr bwMode="auto">
            <a:xfrm>
              <a:off x="1344"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1293" name="Freeform 29"/>
            <p:cNvSpPr>
              <a:spLocks/>
            </p:cNvSpPr>
            <p:nvPr/>
          </p:nvSpPr>
          <p:spPr bwMode="auto">
            <a:xfrm>
              <a:off x="2112"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1294" name="Freeform 30"/>
            <p:cNvSpPr>
              <a:spLocks/>
            </p:cNvSpPr>
            <p:nvPr/>
          </p:nvSpPr>
          <p:spPr bwMode="auto">
            <a:xfrm>
              <a:off x="2880"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1295" name="Freeform 31"/>
            <p:cNvSpPr>
              <a:spLocks/>
            </p:cNvSpPr>
            <p:nvPr/>
          </p:nvSpPr>
          <p:spPr bwMode="auto">
            <a:xfrm>
              <a:off x="3648"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grpSp>
      <p:grpSp>
        <p:nvGrpSpPr>
          <p:cNvPr id="6" name="Group 32"/>
          <p:cNvGrpSpPr>
            <a:grpSpLocks/>
          </p:cNvGrpSpPr>
          <p:nvPr/>
        </p:nvGrpSpPr>
        <p:grpSpPr bwMode="auto">
          <a:xfrm>
            <a:off x="558800" y="4113237"/>
            <a:ext cx="4814888" cy="2124075"/>
            <a:chOff x="1344" y="1392"/>
            <a:chExt cx="3072" cy="1056"/>
          </a:xfrm>
        </p:grpSpPr>
        <p:sp>
          <p:nvSpPr>
            <p:cNvPr id="11297" name="Freeform 33"/>
            <p:cNvSpPr>
              <a:spLocks/>
            </p:cNvSpPr>
            <p:nvPr/>
          </p:nvSpPr>
          <p:spPr bwMode="auto">
            <a:xfrm>
              <a:off x="1344"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63500" cmpd="sng">
              <a:solidFill>
                <a:srgbClr val="FF0000"/>
              </a:solidFill>
              <a:round/>
              <a:headEnd/>
              <a:tailEnd/>
            </a:ln>
            <a:effectLst/>
          </p:spPr>
          <p:txBody>
            <a:bodyPr/>
            <a:lstStyle/>
            <a:p>
              <a:endParaRPr lang="en-AU"/>
            </a:p>
          </p:txBody>
        </p:sp>
        <p:sp>
          <p:nvSpPr>
            <p:cNvPr id="11298" name="Freeform 34"/>
            <p:cNvSpPr>
              <a:spLocks/>
            </p:cNvSpPr>
            <p:nvPr/>
          </p:nvSpPr>
          <p:spPr bwMode="auto">
            <a:xfrm>
              <a:off x="2112"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63500" cmpd="sng">
              <a:solidFill>
                <a:srgbClr val="FF0000"/>
              </a:solidFill>
              <a:round/>
              <a:headEnd/>
              <a:tailEnd/>
            </a:ln>
            <a:effectLst/>
          </p:spPr>
          <p:txBody>
            <a:bodyPr/>
            <a:lstStyle/>
            <a:p>
              <a:endParaRPr lang="en-AU"/>
            </a:p>
          </p:txBody>
        </p:sp>
        <p:sp>
          <p:nvSpPr>
            <p:cNvPr id="11299" name="Freeform 35"/>
            <p:cNvSpPr>
              <a:spLocks/>
            </p:cNvSpPr>
            <p:nvPr/>
          </p:nvSpPr>
          <p:spPr bwMode="auto">
            <a:xfrm>
              <a:off x="2880"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63500" cmpd="sng">
              <a:solidFill>
                <a:srgbClr val="FF0000"/>
              </a:solidFill>
              <a:round/>
              <a:headEnd/>
              <a:tailEnd/>
            </a:ln>
            <a:effectLst/>
          </p:spPr>
          <p:txBody>
            <a:bodyPr/>
            <a:lstStyle/>
            <a:p>
              <a:endParaRPr lang="en-AU"/>
            </a:p>
          </p:txBody>
        </p:sp>
        <p:sp>
          <p:nvSpPr>
            <p:cNvPr id="11300" name="Freeform 36"/>
            <p:cNvSpPr>
              <a:spLocks/>
            </p:cNvSpPr>
            <p:nvPr/>
          </p:nvSpPr>
          <p:spPr bwMode="auto">
            <a:xfrm>
              <a:off x="3648"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63500" cmpd="sng">
              <a:solidFill>
                <a:srgbClr val="FF0000"/>
              </a:solidFill>
              <a:round/>
              <a:headEnd/>
              <a:tailEnd/>
            </a:ln>
            <a:effectLst/>
          </p:spPr>
          <p:txBody>
            <a:bodyPr/>
            <a:lstStyle/>
            <a:p>
              <a:endParaRPr lang="en-AU"/>
            </a:p>
          </p:txBody>
        </p:sp>
      </p:grpSp>
    </p:spTree>
    <p:extLst>
      <p:ext uri="{BB962C8B-B14F-4D97-AF65-F5344CB8AC3E}">
        <p14:creationId xmlns:p14="http://schemas.microsoft.com/office/powerpoint/2010/main" val="17217181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Right)">
                                      <p:cBhvr>
                                        <p:cTn id="12" dur="500"/>
                                        <p:tgtEl>
                                          <p:spTgt spid="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28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lide(from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2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slide(fromRigh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6"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Horizontal)">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autoUpdateAnimBg="0"/>
      <p:bldP spid="11283"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60375" y="1723882"/>
            <a:ext cx="4814888" cy="620712"/>
            <a:chOff x="1344" y="1392"/>
            <a:chExt cx="3072" cy="1056"/>
          </a:xfrm>
        </p:grpSpPr>
        <p:sp>
          <p:nvSpPr>
            <p:cNvPr id="12291" name="Freeform 3"/>
            <p:cNvSpPr>
              <a:spLocks/>
            </p:cNvSpPr>
            <p:nvPr/>
          </p:nvSpPr>
          <p:spPr bwMode="auto">
            <a:xfrm>
              <a:off x="1344"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2292" name="Freeform 4"/>
            <p:cNvSpPr>
              <a:spLocks/>
            </p:cNvSpPr>
            <p:nvPr/>
          </p:nvSpPr>
          <p:spPr bwMode="auto">
            <a:xfrm>
              <a:off x="2112"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2293" name="Freeform 5"/>
            <p:cNvSpPr>
              <a:spLocks/>
            </p:cNvSpPr>
            <p:nvPr/>
          </p:nvSpPr>
          <p:spPr bwMode="auto">
            <a:xfrm>
              <a:off x="2880"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2294" name="Freeform 6"/>
            <p:cNvSpPr>
              <a:spLocks/>
            </p:cNvSpPr>
            <p:nvPr/>
          </p:nvSpPr>
          <p:spPr bwMode="auto">
            <a:xfrm>
              <a:off x="3648"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grpSp>
      <p:sp>
        <p:nvSpPr>
          <p:cNvPr id="12300" name="Rectangle 12"/>
          <p:cNvSpPr>
            <a:spLocks noChangeArrowheads="1"/>
          </p:cNvSpPr>
          <p:nvPr/>
        </p:nvSpPr>
        <p:spPr bwMode="auto">
          <a:xfrm>
            <a:off x="5556250" y="1700808"/>
            <a:ext cx="3340100" cy="1815882"/>
          </a:xfrm>
          <a:prstGeom prst="rect">
            <a:avLst/>
          </a:prstGeom>
          <a:noFill/>
          <a:ln w="9525">
            <a:noFill/>
            <a:miter lim="800000"/>
            <a:headEnd/>
            <a:tailEnd/>
          </a:ln>
          <a:effectLst/>
        </p:spPr>
        <p:txBody>
          <a:bodyPr wrap="square">
            <a:spAutoFit/>
          </a:bodyPr>
          <a:lstStyle/>
          <a:p>
            <a:pPr algn="ctr">
              <a:spcBef>
                <a:spcPct val="0"/>
              </a:spcBef>
              <a:buFontTx/>
              <a:buNone/>
            </a:pPr>
            <a:r>
              <a:rPr lang="en-GB" sz="2800" b="1" dirty="0">
                <a:solidFill>
                  <a:srgbClr val="002060"/>
                </a:solidFill>
                <a:latin typeface="Corbel" panose="020B0503020204020204" pitchFamily="34" charset="0"/>
              </a:rPr>
              <a:t>These two waves arrive in OUT OF PHASE                                                         (aka Anti-Phase)</a:t>
            </a:r>
            <a:endParaRPr lang="en-US" sz="4000" b="1" dirty="0">
              <a:solidFill>
                <a:srgbClr val="002060"/>
              </a:solidFill>
              <a:latin typeface="Corbel" panose="020B0503020204020204" pitchFamily="34" charset="0"/>
            </a:endParaRPr>
          </a:p>
        </p:txBody>
      </p:sp>
      <p:grpSp>
        <p:nvGrpSpPr>
          <p:cNvPr id="3" name="Group 33"/>
          <p:cNvGrpSpPr>
            <a:grpSpLocks/>
          </p:cNvGrpSpPr>
          <p:nvPr/>
        </p:nvGrpSpPr>
        <p:grpSpPr bwMode="auto">
          <a:xfrm>
            <a:off x="439738" y="2625582"/>
            <a:ext cx="4770437" cy="633412"/>
            <a:chOff x="1456" y="2376"/>
            <a:chExt cx="3005" cy="611"/>
          </a:xfrm>
        </p:grpSpPr>
        <p:sp>
          <p:nvSpPr>
            <p:cNvPr id="12315" name="Freeform 27"/>
            <p:cNvSpPr>
              <a:spLocks/>
            </p:cNvSpPr>
            <p:nvPr/>
          </p:nvSpPr>
          <p:spPr bwMode="auto">
            <a:xfrm flipV="1">
              <a:off x="1456" y="2376"/>
              <a:ext cx="748"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2316" name="Freeform 28"/>
            <p:cNvSpPr>
              <a:spLocks/>
            </p:cNvSpPr>
            <p:nvPr/>
          </p:nvSpPr>
          <p:spPr bwMode="auto">
            <a:xfrm flipV="1">
              <a:off x="2214" y="2376"/>
              <a:ext cx="749"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2317" name="Freeform 29"/>
            <p:cNvSpPr>
              <a:spLocks/>
            </p:cNvSpPr>
            <p:nvPr/>
          </p:nvSpPr>
          <p:spPr bwMode="auto">
            <a:xfrm flipV="1">
              <a:off x="2973" y="2376"/>
              <a:ext cx="748"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2318" name="Freeform 30"/>
            <p:cNvSpPr>
              <a:spLocks/>
            </p:cNvSpPr>
            <p:nvPr/>
          </p:nvSpPr>
          <p:spPr bwMode="auto">
            <a:xfrm flipV="1">
              <a:off x="3713" y="2376"/>
              <a:ext cx="748"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grpSp>
      <p:grpSp>
        <p:nvGrpSpPr>
          <p:cNvPr id="4" name="Group 35"/>
          <p:cNvGrpSpPr>
            <a:grpSpLocks/>
          </p:cNvGrpSpPr>
          <p:nvPr/>
        </p:nvGrpSpPr>
        <p:grpSpPr bwMode="auto">
          <a:xfrm>
            <a:off x="504825" y="4698857"/>
            <a:ext cx="4814888" cy="620712"/>
            <a:chOff x="1344" y="1392"/>
            <a:chExt cx="3072" cy="1056"/>
          </a:xfrm>
        </p:grpSpPr>
        <p:sp>
          <p:nvSpPr>
            <p:cNvPr id="12324" name="Freeform 36"/>
            <p:cNvSpPr>
              <a:spLocks/>
            </p:cNvSpPr>
            <p:nvPr/>
          </p:nvSpPr>
          <p:spPr bwMode="auto">
            <a:xfrm>
              <a:off x="1344"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2325" name="Freeform 37"/>
            <p:cNvSpPr>
              <a:spLocks/>
            </p:cNvSpPr>
            <p:nvPr/>
          </p:nvSpPr>
          <p:spPr bwMode="auto">
            <a:xfrm>
              <a:off x="2112"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2326" name="Freeform 38"/>
            <p:cNvSpPr>
              <a:spLocks/>
            </p:cNvSpPr>
            <p:nvPr/>
          </p:nvSpPr>
          <p:spPr bwMode="auto">
            <a:xfrm>
              <a:off x="2880"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2327" name="Freeform 39"/>
            <p:cNvSpPr>
              <a:spLocks/>
            </p:cNvSpPr>
            <p:nvPr/>
          </p:nvSpPr>
          <p:spPr bwMode="auto">
            <a:xfrm>
              <a:off x="3648"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grpSp>
      <p:grpSp>
        <p:nvGrpSpPr>
          <p:cNvPr id="5" name="Group 40"/>
          <p:cNvGrpSpPr>
            <a:grpSpLocks/>
          </p:cNvGrpSpPr>
          <p:nvPr/>
        </p:nvGrpSpPr>
        <p:grpSpPr bwMode="auto">
          <a:xfrm>
            <a:off x="539750" y="4700444"/>
            <a:ext cx="4770438" cy="633413"/>
            <a:chOff x="1456" y="2376"/>
            <a:chExt cx="3005" cy="611"/>
          </a:xfrm>
        </p:grpSpPr>
        <p:sp>
          <p:nvSpPr>
            <p:cNvPr id="12329" name="Freeform 41"/>
            <p:cNvSpPr>
              <a:spLocks/>
            </p:cNvSpPr>
            <p:nvPr/>
          </p:nvSpPr>
          <p:spPr bwMode="auto">
            <a:xfrm flipV="1">
              <a:off x="1456" y="2376"/>
              <a:ext cx="748"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2330" name="Freeform 42"/>
            <p:cNvSpPr>
              <a:spLocks/>
            </p:cNvSpPr>
            <p:nvPr/>
          </p:nvSpPr>
          <p:spPr bwMode="auto">
            <a:xfrm flipV="1">
              <a:off x="2214" y="2376"/>
              <a:ext cx="749"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2331" name="Freeform 43"/>
            <p:cNvSpPr>
              <a:spLocks/>
            </p:cNvSpPr>
            <p:nvPr/>
          </p:nvSpPr>
          <p:spPr bwMode="auto">
            <a:xfrm flipV="1">
              <a:off x="2973" y="2376"/>
              <a:ext cx="748"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2332" name="Freeform 44"/>
            <p:cNvSpPr>
              <a:spLocks/>
            </p:cNvSpPr>
            <p:nvPr/>
          </p:nvSpPr>
          <p:spPr bwMode="auto">
            <a:xfrm flipV="1">
              <a:off x="3713" y="2376"/>
              <a:ext cx="748"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grpSp>
      <p:sp>
        <p:nvSpPr>
          <p:cNvPr id="12333" name="Line 45"/>
          <p:cNvSpPr>
            <a:spLocks noChangeShapeType="1"/>
          </p:cNvSpPr>
          <p:nvPr/>
        </p:nvSpPr>
        <p:spPr bwMode="auto">
          <a:xfrm>
            <a:off x="528638" y="4992544"/>
            <a:ext cx="4781550" cy="17463"/>
          </a:xfrm>
          <a:prstGeom prst="line">
            <a:avLst/>
          </a:prstGeom>
          <a:noFill/>
          <a:ln w="76200">
            <a:solidFill>
              <a:srgbClr val="FF3300"/>
            </a:solidFill>
            <a:round/>
            <a:headEnd/>
            <a:tailEnd/>
          </a:ln>
          <a:effectLst/>
        </p:spPr>
        <p:txBody>
          <a:bodyPr wrap="none" anchor="ctr"/>
          <a:lstStyle/>
          <a:p>
            <a:endParaRPr lang="en-AU"/>
          </a:p>
        </p:txBody>
      </p:sp>
      <p:sp>
        <p:nvSpPr>
          <p:cNvPr id="12338" name="Text Box 50"/>
          <p:cNvSpPr txBox="1">
            <a:spLocks noChangeArrowheads="1"/>
          </p:cNvSpPr>
          <p:nvPr/>
        </p:nvSpPr>
        <p:spPr bwMode="auto">
          <a:xfrm>
            <a:off x="0" y="4509120"/>
            <a:ext cx="531813" cy="823913"/>
          </a:xfrm>
          <a:prstGeom prst="rect">
            <a:avLst/>
          </a:prstGeom>
          <a:noFill/>
          <a:ln w="9525">
            <a:noFill/>
            <a:miter lim="800000"/>
            <a:headEnd/>
            <a:tailEnd/>
          </a:ln>
        </p:spPr>
        <p:txBody>
          <a:bodyPr>
            <a:spAutoFit/>
          </a:bodyPr>
          <a:lstStyle/>
          <a:p>
            <a:pPr>
              <a:spcBef>
                <a:spcPct val="0"/>
              </a:spcBef>
              <a:buFontTx/>
              <a:buNone/>
            </a:pPr>
            <a:r>
              <a:rPr lang="en-US" sz="4800" b="1" dirty="0">
                <a:solidFill>
                  <a:srgbClr val="FF3300"/>
                </a:solidFill>
              </a:rPr>
              <a:t>+</a:t>
            </a:r>
            <a:endParaRPr lang="en-US" sz="4800" b="1" dirty="0">
              <a:solidFill>
                <a:srgbClr val="000000"/>
              </a:solidFill>
            </a:endParaRPr>
          </a:p>
        </p:txBody>
      </p:sp>
      <p:sp>
        <p:nvSpPr>
          <p:cNvPr id="29" name="Rectangle 20"/>
          <p:cNvSpPr>
            <a:spLocks noChangeArrowheads="1"/>
          </p:cNvSpPr>
          <p:nvPr/>
        </p:nvSpPr>
        <p:spPr bwMode="auto">
          <a:xfrm>
            <a:off x="390525" y="466644"/>
            <a:ext cx="6625532" cy="830997"/>
          </a:xfrm>
          <a:prstGeom prst="rect">
            <a:avLst/>
          </a:prstGeom>
          <a:noFill/>
          <a:ln w="9525">
            <a:noFill/>
            <a:miter lim="800000"/>
            <a:headEnd/>
            <a:tailEnd/>
          </a:ln>
          <a:effectLst/>
        </p:spPr>
        <p:txBody>
          <a:bodyPr wrap="none">
            <a:spAutoFit/>
          </a:bodyPr>
          <a:lstStyle/>
          <a:p>
            <a:pPr>
              <a:spcBef>
                <a:spcPct val="0"/>
              </a:spcBef>
              <a:buFontTx/>
              <a:buNone/>
            </a:pPr>
            <a:r>
              <a:rPr lang="en-US" sz="4800" b="1" dirty="0">
                <a:solidFill>
                  <a:schemeClr val="tx2"/>
                </a:solidFill>
                <a:latin typeface="Corbel" panose="020B0503020204020204" pitchFamily="34" charset="0"/>
              </a:rPr>
              <a:t>Destructive Interference</a:t>
            </a:r>
          </a:p>
        </p:txBody>
      </p:sp>
    </p:spTree>
    <p:extLst>
      <p:ext uri="{BB962C8B-B14F-4D97-AF65-F5344CB8AC3E}">
        <p14:creationId xmlns:p14="http://schemas.microsoft.com/office/powerpoint/2010/main" val="19959515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Right)">
                                      <p:cBhvr>
                                        <p:cTn id="12" dur="500"/>
                                        <p:tgtEl>
                                          <p:spTgt spid="3"/>
                                        </p:tgtEl>
                                      </p:cBhvr>
                                    </p:animEffect>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2300"/>
                                        </p:tgtEl>
                                        <p:attrNameLst>
                                          <p:attrName>style.visibility</p:attrName>
                                        </p:attrNameLst>
                                      </p:cBhvr>
                                      <p:to>
                                        <p:strVal val="visible"/>
                                      </p:to>
                                    </p:set>
                                    <p:anim calcmode="lin" valueType="num">
                                      <p:cBhvr additive="base">
                                        <p:cTn id="16" dur="500" fill="hold"/>
                                        <p:tgtEl>
                                          <p:spTgt spid="12300"/>
                                        </p:tgtEl>
                                        <p:attrNameLst>
                                          <p:attrName>ppt_x</p:attrName>
                                        </p:attrNameLst>
                                      </p:cBhvr>
                                      <p:tavLst>
                                        <p:tav tm="0">
                                          <p:val>
                                            <p:strVal val="1+#ppt_w/2"/>
                                          </p:val>
                                        </p:tav>
                                        <p:tav tm="100000">
                                          <p:val>
                                            <p:strVal val="#ppt_x"/>
                                          </p:val>
                                        </p:tav>
                                      </p:tavLst>
                                    </p:anim>
                                    <p:anim calcmode="lin" valueType="num">
                                      <p:cBhvr additive="base">
                                        <p:cTn id="17" dur="500" fill="hold"/>
                                        <p:tgtEl>
                                          <p:spTgt spid="1230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lide(from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lide(fromRigh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grpId="0" nodeType="clickEffect">
                                  <p:stCondLst>
                                    <p:cond delay="0"/>
                                  </p:stCondLst>
                                  <p:childTnLst>
                                    <p:set>
                                      <p:cBhvr>
                                        <p:cTn id="35" dur="1" fill="hold">
                                          <p:stCondLst>
                                            <p:cond delay="0"/>
                                          </p:stCondLst>
                                        </p:cTn>
                                        <p:tgtEl>
                                          <p:spTgt spid="12333"/>
                                        </p:tgtEl>
                                        <p:attrNameLst>
                                          <p:attrName>style.visibility</p:attrName>
                                        </p:attrNameLst>
                                      </p:cBhvr>
                                      <p:to>
                                        <p:strVal val="visible"/>
                                      </p:to>
                                    </p:set>
                                    <p:animEffect transition="in" filter="slide(fromLeft)">
                                      <p:cBhvr>
                                        <p:cTn id="36" dur="500"/>
                                        <p:tgtEl>
                                          <p:spTgt spid="12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0" grpId="0" autoUpdateAnimBg="0"/>
      <p:bldP spid="12333" grpId="0" animBg="1"/>
      <p:bldP spid="12338"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7224" y="285728"/>
            <a:ext cx="7429552" cy="7429552"/>
          </a:xfrm>
          <a:prstGeom prst="rect">
            <a:avLst/>
          </a:prstGeom>
          <a:noFill/>
        </p:spPr>
      </p:pic>
      <p:sp>
        <p:nvSpPr>
          <p:cNvPr id="2" name="Title 1"/>
          <p:cNvSpPr>
            <a:spLocks noGrp="1"/>
          </p:cNvSpPr>
          <p:nvPr>
            <p:ph type="title"/>
          </p:nvPr>
        </p:nvSpPr>
        <p:spPr>
          <a:xfrm>
            <a:off x="899592" y="158926"/>
            <a:ext cx="7787208" cy="1143000"/>
          </a:xfrm>
        </p:spPr>
        <p:txBody>
          <a:bodyPr/>
          <a:lstStyle/>
          <a:p>
            <a:r>
              <a:rPr lang="en-AU" dirty="0">
                <a:solidFill>
                  <a:srgbClr val="002060"/>
                </a:solidFill>
              </a:rPr>
              <a:t>Constructive Superposition</a:t>
            </a:r>
          </a:p>
        </p:txBody>
      </p:sp>
    </p:spTree>
    <p:extLst>
      <p:ext uri="{BB962C8B-B14F-4D97-AF65-F5344CB8AC3E}">
        <p14:creationId xmlns:p14="http://schemas.microsoft.com/office/powerpoint/2010/main" val="3037634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Superposition</a:t>
            </a:r>
          </a:p>
        </p:txBody>
      </p:sp>
      <p:sp>
        <p:nvSpPr>
          <p:cNvPr id="3" name="Content Placeholder 2"/>
          <p:cNvSpPr>
            <a:spLocks noGrp="1"/>
          </p:cNvSpPr>
          <p:nvPr>
            <p:ph sz="quarter" idx="1"/>
          </p:nvPr>
        </p:nvSpPr>
        <p:spPr>
          <a:xfrm>
            <a:off x="457200" y="1524000"/>
            <a:ext cx="8229600" cy="2265040"/>
          </a:xfrm>
          <a:solidFill>
            <a:schemeClr val="tx1">
              <a:alpha val="60000"/>
            </a:schemeClr>
          </a:solidFill>
        </p:spPr>
        <p:txBody>
          <a:bodyPr/>
          <a:lstStyle/>
          <a:p>
            <a:pPr marL="0" indent="0">
              <a:buNone/>
            </a:pPr>
            <a:r>
              <a:rPr lang="en-AU" dirty="0">
                <a:solidFill>
                  <a:srgbClr val="002060"/>
                </a:solidFill>
                <a:latin typeface="Corbel" panose="020B0503020204020204" pitchFamily="34" charset="0"/>
              </a:rPr>
              <a:t>Noise Reduction: Computers and microphones are used to reduce workplace noise. The microphone picks up the sound and the computer repeats the sound out of phase. Hence by destructive interference the noise is reduced.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863" y="4011114"/>
            <a:ext cx="7154273" cy="2333951"/>
          </a:xfrm>
          <a:prstGeom prst="rect">
            <a:avLst/>
          </a:prstGeom>
        </p:spPr>
      </p:pic>
    </p:spTree>
    <p:extLst>
      <p:ext uri="{BB962C8B-B14F-4D97-AF65-F5344CB8AC3E}">
        <p14:creationId xmlns:p14="http://schemas.microsoft.com/office/powerpoint/2010/main" val="2327016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024" y="3303004"/>
            <a:ext cx="5213240" cy="3909930"/>
          </a:xfrm>
          <a:prstGeom prst="rect">
            <a:avLst/>
          </a:prstGeom>
        </p:spPr>
      </p:pic>
      <p:sp>
        <p:nvSpPr>
          <p:cNvPr id="37892" name="Rectangle 4"/>
          <p:cNvSpPr>
            <a:spLocks noChangeArrowheads="1"/>
          </p:cNvSpPr>
          <p:nvPr/>
        </p:nvSpPr>
        <p:spPr bwMode="auto">
          <a:xfrm>
            <a:off x="467544" y="226150"/>
            <a:ext cx="8676456" cy="830997"/>
          </a:xfrm>
          <a:prstGeom prst="rect">
            <a:avLst/>
          </a:prstGeom>
          <a:noFill/>
          <a:ln w="9525">
            <a:noFill/>
            <a:miter lim="800000"/>
            <a:headEnd/>
            <a:tailEnd/>
          </a:ln>
          <a:effectLst/>
        </p:spPr>
        <p:txBody>
          <a:bodyPr wrap="square" anchor="ctr">
            <a:spAutoFit/>
          </a:bodyPr>
          <a:lstStyle/>
          <a:p>
            <a:r>
              <a:rPr lang="en-US" sz="4800" b="1" dirty="0">
                <a:solidFill>
                  <a:schemeClr val="tx2"/>
                </a:solidFill>
                <a:latin typeface="Corbel" panose="020B0503020204020204" pitchFamily="34" charset="0"/>
              </a:rPr>
              <a:t>Standing Wave</a:t>
            </a:r>
          </a:p>
        </p:txBody>
      </p:sp>
      <p:sp>
        <p:nvSpPr>
          <p:cNvPr id="37893" name="Rectangle 5"/>
          <p:cNvSpPr>
            <a:spLocks noChangeArrowheads="1"/>
          </p:cNvSpPr>
          <p:nvPr/>
        </p:nvSpPr>
        <p:spPr bwMode="auto">
          <a:xfrm>
            <a:off x="142844" y="1056235"/>
            <a:ext cx="8858312" cy="2246769"/>
          </a:xfrm>
          <a:prstGeom prst="rect">
            <a:avLst/>
          </a:prstGeom>
          <a:solidFill>
            <a:schemeClr val="tx1">
              <a:alpha val="60000"/>
            </a:schemeClr>
          </a:solidFill>
          <a:ln w="9525">
            <a:noFill/>
            <a:miter lim="800000"/>
            <a:headEnd/>
            <a:tailEnd/>
          </a:ln>
          <a:effectLst/>
        </p:spPr>
        <p:txBody>
          <a:bodyPr wrap="square" anchor="ctr">
            <a:spAutoFit/>
          </a:bodyPr>
          <a:lstStyle/>
          <a:p>
            <a:r>
              <a:rPr lang="en-US" sz="2800" dirty="0">
                <a:solidFill>
                  <a:srgbClr val="002060"/>
                </a:solidFill>
                <a:latin typeface="Corbel" panose="020B0503020204020204" pitchFamily="34" charset="0"/>
                <a:cs typeface="Calibri" pitchFamily="34" charset="0"/>
              </a:rPr>
              <a:t>Two counter-propagating travelling waves of same frequency and amplitude superpose to form a standing wave, </a:t>
            </a:r>
            <a:r>
              <a:rPr lang="en-US" sz="2800" dirty="0" err="1">
                <a:solidFill>
                  <a:srgbClr val="002060"/>
                </a:solidFill>
                <a:latin typeface="Corbel" panose="020B0503020204020204" pitchFamily="34" charset="0"/>
                <a:cs typeface="Calibri" pitchFamily="34" charset="0"/>
              </a:rPr>
              <a:t>characterised</a:t>
            </a:r>
            <a:r>
              <a:rPr lang="en-US" sz="2800" dirty="0">
                <a:solidFill>
                  <a:srgbClr val="002060"/>
                </a:solidFill>
                <a:latin typeface="Corbel" panose="020B0503020204020204" pitchFamily="34" charset="0"/>
                <a:cs typeface="Calibri" pitchFamily="34" charset="0"/>
              </a:rPr>
              <a:t> by </a:t>
            </a:r>
          </a:p>
          <a:p>
            <a:pPr indent="446088">
              <a:buFont typeface="Arial" pitchFamily="34" charset="0"/>
              <a:buChar char="•"/>
            </a:pPr>
            <a:r>
              <a:rPr lang="en-US" sz="2800" u="sng" dirty="0">
                <a:solidFill>
                  <a:srgbClr val="002060"/>
                </a:solidFill>
                <a:latin typeface="Corbel" panose="020B0503020204020204" pitchFamily="34" charset="0"/>
                <a:cs typeface="Calibri" pitchFamily="34" charset="0"/>
              </a:rPr>
              <a:t>nodes</a:t>
            </a:r>
            <a:r>
              <a:rPr lang="en-US" sz="2800" dirty="0">
                <a:solidFill>
                  <a:srgbClr val="002060"/>
                </a:solidFill>
                <a:latin typeface="Corbel" panose="020B0503020204020204" pitchFamily="34" charset="0"/>
                <a:cs typeface="Calibri" pitchFamily="34" charset="0"/>
              </a:rPr>
              <a:t> (positions of zero disturbance) and </a:t>
            </a:r>
          </a:p>
          <a:p>
            <a:pPr indent="446088">
              <a:buFont typeface="Arial" pitchFamily="34" charset="0"/>
              <a:buChar char="•"/>
            </a:pPr>
            <a:r>
              <a:rPr lang="en-US" sz="2800" u="sng" dirty="0">
                <a:solidFill>
                  <a:srgbClr val="002060"/>
                </a:solidFill>
                <a:latin typeface="Corbel" panose="020B0503020204020204" pitchFamily="34" charset="0"/>
                <a:cs typeface="Calibri" pitchFamily="34" charset="0"/>
              </a:rPr>
              <a:t>antinodes</a:t>
            </a:r>
            <a:r>
              <a:rPr lang="en-US" sz="2800" dirty="0">
                <a:solidFill>
                  <a:srgbClr val="002060"/>
                </a:solidFill>
                <a:latin typeface="Corbel" panose="020B0503020204020204" pitchFamily="34" charset="0"/>
                <a:cs typeface="Calibri" pitchFamily="34" charset="0"/>
              </a:rPr>
              <a:t> (positions of maximum disturbance) </a:t>
            </a:r>
          </a:p>
        </p:txBody>
      </p:sp>
    </p:spTree>
    <p:extLst>
      <p:ext uri="{BB962C8B-B14F-4D97-AF65-F5344CB8AC3E}">
        <p14:creationId xmlns:p14="http://schemas.microsoft.com/office/powerpoint/2010/main" val="108785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blinds(vertical)">
                                      <p:cBhvr>
                                        <p:cTn id="7"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4" name="Picture 8"/>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899593" y="2569658"/>
            <a:ext cx="6264796" cy="2515526"/>
          </a:xfrm>
          <a:prstGeom prst="rect">
            <a:avLst/>
          </a:prstGeom>
          <a:noFill/>
        </p:spPr>
      </p:pic>
      <p:grpSp>
        <p:nvGrpSpPr>
          <p:cNvPr id="2" name="Group 12"/>
          <p:cNvGrpSpPr>
            <a:grpSpLocks/>
          </p:cNvGrpSpPr>
          <p:nvPr/>
        </p:nvGrpSpPr>
        <p:grpSpPr bwMode="auto">
          <a:xfrm>
            <a:off x="2051721" y="1298459"/>
            <a:ext cx="2664296" cy="2447925"/>
            <a:chOff x="1927" y="210"/>
            <a:chExt cx="726" cy="1542"/>
          </a:xfrm>
        </p:grpSpPr>
        <p:sp>
          <p:nvSpPr>
            <p:cNvPr id="39945" name="Line 9"/>
            <p:cNvSpPr>
              <a:spLocks noChangeShapeType="1"/>
            </p:cNvSpPr>
            <p:nvPr/>
          </p:nvSpPr>
          <p:spPr bwMode="auto">
            <a:xfrm>
              <a:off x="2064" y="527"/>
              <a:ext cx="0" cy="1225"/>
            </a:xfrm>
            <a:prstGeom prst="line">
              <a:avLst/>
            </a:prstGeom>
            <a:noFill/>
            <a:ln w="28575">
              <a:solidFill>
                <a:srgbClr val="FF0000"/>
              </a:solidFill>
              <a:round/>
              <a:headEnd/>
              <a:tailEnd type="triangle" w="med" len="med"/>
            </a:ln>
            <a:effectLst/>
          </p:spPr>
          <p:txBody>
            <a:bodyPr/>
            <a:lstStyle/>
            <a:p>
              <a:endParaRPr lang="en-AU"/>
            </a:p>
          </p:txBody>
        </p:sp>
        <p:sp>
          <p:nvSpPr>
            <p:cNvPr id="39946" name="Line 10"/>
            <p:cNvSpPr>
              <a:spLocks noChangeShapeType="1"/>
            </p:cNvSpPr>
            <p:nvPr/>
          </p:nvSpPr>
          <p:spPr bwMode="auto">
            <a:xfrm>
              <a:off x="2472" y="527"/>
              <a:ext cx="0" cy="1225"/>
            </a:xfrm>
            <a:prstGeom prst="line">
              <a:avLst/>
            </a:prstGeom>
            <a:noFill/>
            <a:ln w="28575">
              <a:solidFill>
                <a:srgbClr val="FF0000"/>
              </a:solidFill>
              <a:round/>
              <a:headEnd/>
              <a:tailEnd type="triangle" w="med" len="med"/>
            </a:ln>
            <a:effectLst/>
          </p:spPr>
          <p:txBody>
            <a:bodyPr/>
            <a:lstStyle/>
            <a:p>
              <a:endParaRPr lang="en-AU"/>
            </a:p>
          </p:txBody>
        </p:sp>
        <p:sp>
          <p:nvSpPr>
            <p:cNvPr id="39947" name="Text Box 11"/>
            <p:cNvSpPr txBox="1">
              <a:spLocks noChangeArrowheads="1"/>
            </p:cNvSpPr>
            <p:nvPr/>
          </p:nvSpPr>
          <p:spPr bwMode="auto">
            <a:xfrm>
              <a:off x="1927" y="210"/>
              <a:ext cx="726" cy="330"/>
            </a:xfrm>
            <a:prstGeom prst="rect">
              <a:avLst/>
            </a:prstGeom>
            <a:solidFill>
              <a:schemeClr val="tx1">
                <a:alpha val="60000"/>
              </a:schemeClr>
            </a:solidFill>
            <a:ln w="9525">
              <a:noFill/>
              <a:miter lim="800000"/>
              <a:headEnd/>
              <a:tailEnd/>
            </a:ln>
            <a:effectLst/>
          </p:spPr>
          <p:txBody>
            <a:bodyPr>
              <a:spAutoFit/>
            </a:bodyPr>
            <a:lstStyle/>
            <a:p>
              <a:pPr algn="ctr">
                <a:spcBef>
                  <a:spcPct val="50000"/>
                </a:spcBef>
              </a:pPr>
              <a:r>
                <a:rPr lang="en-GB" sz="2800" b="1" dirty="0">
                  <a:solidFill>
                    <a:srgbClr val="002060"/>
                  </a:solidFill>
                  <a:latin typeface="Corbel" panose="020B0503020204020204" pitchFamily="34" charset="0"/>
                </a:rPr>
                <a:t>NODES</a:t>
              </a:r>
              <a:endParaRPr lang="en-US" sz="2800" b="1" dirty="0">
                <a:solidFill>
                  <a:srgbClr val="002060"/>
                </a:solidFill>
                <a:latin typeface="Corbel" panose="020B0503020204020204" pitchFamily="34" charset="0"/>
              </a:endParaRPr>
            </a:p>
          </p:txBody>
        </p:sp>
      </p:grpSp>
      <p:grpSp>
        <p:nvGrpSpPr>
          <p:cNvPr id="3" name="Group 17"/>
          <p:cNvGrpSpPr>
            <a:grpSpLocks/>
          </p:cNvGrpSpPr>
          <p:nvPr/>
        </p:nvGrpSpPr>
        <p:grpSpPr bwMode="auto">
          <a:xfrm>
            <a:off x="4356099" y="360362"/>
            <a:ext cx="2447924" cy="2309813"/>
            <a:chOff x="2744" y="227"/>
            <a:chExt cx="1542" cy="1455"/>
          </a:xfrm>
        </p:grpSpPr>
        <p:sp>
          <p:nvSpPr>
            <p:cNvPr id="39950" name="Line 14"/>
            <p:cNvSpPr>
              <a:spLocks noChangeShapeType="1"/>
            </p:cNvSpPr>
            <p:nvPr/>
          </p:nvSpPr>
          <p:spPr bwMode="auto">
            <a:xfrm>
              <a:off x="3064" y="572"/>
              <a:ext cx="0" cy="1110"/>
            </a:xfrm>
            <a:prstGeom prst="line">
              <a:avLst/>
            </a:prstGeom>
            <a:noFill/>
            <a:ln w="28575">
              <a:solidFill>
                <a:srgbClr val="CC00FF"/>
              </a:solidFill>
              <a:round/>
              <a:headEnd/>
              <a:tailEnd type="triangle" w="med" len="med"/>
            </a:ln>
            <a:effectLst/>
          </p:spPr>
          <p:txBody>
            <a:bodyPr/>
            <a:lstStyle/>
            <a:p>
              <a:endParaRPr lang="en-AU"/>
            </a:p>
          </p:txBody>
        </p:sp>
        <p:sp>
          <p:nvSpPr>
            <p:cNvPr id="39951" name="Line 15"/>
            <p:cNvSpPr>
              <a:spLocks noChangeShapeType="1"/>
            </p:cNvSpPr>
            <p:nvPr/>
          </p:nvSpPr>
          <p:spPr bwMode="auto">
            <a:xfrm>
              <a:off x="3914" y="572"/>
              <a:ext cx="0" cy="1110"/>
            </a:xfrm>
            <a:prstGeom prst="line">
              <a:avLst/>
            </a:prstGeom>
            <a:noFill/>
            <a:ln w="28575">
              <a:solidFill>
                <a:srgbClr val="CC00FF"/>
              </a:solidFill>
              <a:round/>
              <a:headEnd/>
              <a:tailEnd type="triangle" w="med" len="med"/>
            </a:ln>
            <a:effectLst/>
          </p:spPr>
          <p:txBody>
            <a:bodyPr/>
            <a:lstStyle/>
            <a:p>
              <a:endParaRPr lang="en-AU"/>
            </a:p>
          </p:txBody>
        </p:sp>
        <p:sp>
          <p:nvSpPr>
            <p:cNvPr id="39952" name="Text Box 16"/>
            <p:cNvSpPr txBox="1">
              <a:spLocks noChangeArrowheads="1"/>
            </p:cNvSpPr>
            <p:nvPr/>
          </p:nvSpPr>
          <p:spPr bwMode="auto">
            <a:xfrm>
              <a:off x="2744" y="227"/>
              <a:ext cx="1542" cy="330"/>
            </a:xfrm>
            <a:prstGeom prst="rect">
              <a:avLst/>
            </a:prstGeom>
            <a:solidFill>
              <a:schemeClr val="tx1">
                <a:alpha val="60000"/>
              </a:schemeClr>
            </a:solidFill>
            <a:ln w="9525">
              <a:noFill/>
              <a:miter lim="800000"/>
              <a:headEnd/>
              <a:tailEnd/>
            </a:ln>
            <a:effectLst/>
          </p:spPr>
          <p:txBody>
            <a:bodyPr wrap="square">
              <a:spAutoFit/>
            </a:bodyPr>
            <a:lstStyle/>
            <a:p>
              <a:pPr algn="ctr">
                <a:spcBef>
                  <a:spcPct val="50000"/>
                </a:spcBef>
              </a:pPr>
              <a:r>
                <a:rPr lang="en-GB" sz="2800" b="1" dirty="0">
                  <a:solidFill>
                    <a:srgbClr val="002060"/>
                  </a:solidFill>
                  <a:latin typeface="Corbel" panose="020B0503020204020204" pitchFamily="34" charset="0"/>
                </a:rPr>
                <a:t>ANTINODES</a:t>
              </a:r>
              <a:endParaRPr lang="en-US" sz="2800" b="1" dirty="0">
                <a:solidFill>
                  <a:srgbClr val="002060"/>
                </a:solidFill>
                <a:latin typeface="Corbel" panose="020B0503020204020204" pitchFamily="34" charset="0"/>
              </a:endParaRPr>
            </a:p>
          </p:txBody>
        </p:sp>
      </p:grpSp>
      <p:sp>
        <p:nvSpPr>
          <p:cNvPr id="39954" name="Text Box 18"/>
          <p:cNvSpPr txBox="1">
            <a:spLocks noChangeArrowheads="1"/>
          </p:cNvSpPr>
          <p:nvPr/>
        </p:nvSpPr>
        <p:spPr bwMode="auto">
          <a:xfrm>
            <a:off x="2483768" y="5157192"/>
            <a:ext cx="3427541" cy="523220"/>
          </a:xfrm>
          <a:prstGeom prst="rect">
            <a:avLst/>
          </a:prstGeom>
          <a:solidFill>
            <a:schemeClr val="tx1">
              <a:alpha val="60000"/>
            </a:schemeClr>
          </a:solidFill>
          <a:ln w="9525">
            <a:noFill/>
            <a:miter lim="800000"/>
            <a:headEnd/>
            <a:tailEnd/>
          </a:ln>
          <a:effectLst/>
        </p:spPr>
        <p:txBody>
          <a:bodyPr wrap="none">
            <a:spAutoFit/>
          </a:bodyPr>
          <a:lstStyle/>
          <a:p>
            <a:r>
              <a:rPr lang="en-GB" sz="2800" b="1" dirty="0">
                <a:solidFill>
                  <a:srgbClr val="002060"/>
                </a:solidFill>
                <a:latin typeface="Corbel" panose="020B0503020204020204" pitchFamily="34" charset="0"/>
              </a:rPr>
              <a:t>Node to Node  =  ½ </a:t>
            </a:r>
            <a:r>
              <a:rPr lang="el-GR" sz="2800" b="1" dirty="0">
                <a:solidFill>
                  <a:srgbClr val="002060"/>
                </a:solidFill>
                <a:latin typeface="Corbel" panose="020B0503020204020204" pitchFamily="34" charset="0"/>
                <a:cs typeface="Arial" charset="0"/>
              </a:rPr>
              <a:t>λ</a:t>
            </a:r>
          </a:p>
        </p:txBody>
      </p:sp>
      <p:sp>
        <p:nvSpPr>
          <p:cNvPr id="39955" name="Text Box 19"/>
          <p:cNvSpPr txBox="1">
            <a:spLocks noChangeArrowheads="1"/>
          </p:cNvSpPr>
          <p:nvPr/>
        </p:nvSpPr>
        <p:spPr bwMode="auto">
          <a:xfrm>
            <a:off x="539552" y="5787261"/>
            <a:ext cx="7921625" cy="954107"/>
          </a:xfrm>
          <a:prstGeom prst="rect">
            <a:avLst/>
          </a:prstGeom>
          <a:solidFill>
            <a:schemeClr val="tx1">
              <a:alpha val="60000"/>
            </a:schemeClr>
          </a:solidFill>
          <a:ln w="9525">
            <a:noFill/>
            <a:miter lim="800000"/>
            <a:headEnd/>
            <a:tailEnd/>
          </a:ln>
          <a:effectLst/>
        </p:spPr>
        <p:txBody>
          <a:bodyPr>
            <a:spAutoFit/>
          </a:bodyPr>
          <a:lstStyle/>
          <a:p>
            <a:pPr algn="ctr"/>
            <a:r>
              <a:rPr lang="en-GB" sz="2800" b="1" dirty="0">
                <a:solidFill>
                  <a:srgbClr val="002060"/>
                </a:solidFill>
                <a:latin typeface="Corbel" panose="020B0503020204020204" pitchFamily="34" charset="0"/>
              </a:rPr>
              <a:t>BETWEEN ANY PAIR OF ADJACENT NODES, ALL PARTICLES ARE MOVING IN PHASE</a:t>
            </a:r>
            <a:endParaRPr lang="el-GR" sz="2800" b="1" dirty="0">
              <a:solidFill>
                <a:srgbClr val="002060"/>
              </a:solidFill>
              <a:latin typeface="Corbel" panose="020B0503020204020204" pitchFamily="34" charset="0"/>
              <a:cs typeface="Arial" charset="0"/>
            </a:endParaRPr>
          </a:p>
        </p:txBody>
      </p:sp>
      <p:sp>
        <p:nvSpPr>
          <p:cNvPr id="13" name="Rectangle 4"/>
          <p:cNvSpPr>
            <a:spLocks noChangeArrowheads="1"/>
          </p:cNvSpPr>
          <p:nvPr/>
        </p:nvSpPr>
        <p:spPr bwMode="auto">
          <a:xfrm>
            <a:off x="179512" y="226150"/>
            <a:ext cx="8964488" cy="830997"/>
          </a:xfrm>
          <a:prstGeom prst="rect">
            <a:avLst/>
          </a:prstGeom>
          <a:noFill/>
          <a:ln w="9525">
            <a:noFill/>
            <a:miter lim="800000"/>
            <a:headEnd/>
            <a:tailEnd/>
          </a:ln>
          <a:effectLst/>
        </p:spPr>
        <p:txBody>
          <a:bodyPr wrap="square" anchor="ctr">
            <a:spAutoFit/>
          </a:bodyPr>
          <a:lstStyle/>
          <a:p>
            <a:r>
              <a:rPr lang="en-US" sz="4800" b="1" dirty="0">
                <a:solidFill>
                  <a:schemeClr val="tx2"/>
                </a:solidFill>
                <a:latin typeface="Corbel" panose="020B0503020204020204" pitchFamily="34" charset="0"/>
              </a:rPr>
              <a:t>Standing Wave</a:t>
            </a:r>
          </a:p>
        </p:txBody>
      </p:sp>
    </p:spTree>
    <p:extLst>
      <p:ext uri="{BB962C8B-B14F-4D97-AF65-F5344CB8AC3E}">
        <p14:creationId xmlns:p14="http://schemas.microsoft.com/office/powerpoint/2010/main" val="2817980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ChangeArrowheads="1"/>
          </p:cNvSpPr>
          <p:nvPr/>
        </p:nvSpPr>
        <p:spPr bwMode="auto">
          <a:xfrm>
            <a:off x="468313" y="0"/>
            <a:ext cx="6586537" cy="1412776"/>
          </a:xfrm>
          <a:prstGeom prst="rect">
            <a:avLst/>
          </a:prstGeom>
          <a:noFill/>
          <a:ln w="9525">
            <a:noFill/>
            <a:miter lim="800000"/>
            <a:headEnd/>
            <a:tailEnd/>
          </a:ln>
          <a:effectLst/>
        </p:spPr>
        <p:txBody>
          <a:bodyPr anchor="ctr"/>
          <a:lstStyle/>
          <a:p>
            <a:r>
              <a:rPr lang="en-GB" sz="4800" b="1">
                <a:solidFill>
                  <a:schemeClr val="tx2"/>
                </a:solidFill>
                <a:latin typeface="Corbel" panose="020B0503020204020204" pitchFamily="34" charset="0"/>
              </a:rPr>
              <a:t>Forced vibrations</a:t>
            </a:r>
            <a:endParaRPr lang="en-US" sz="4800" b="1">
              <a:solidFill>
                <a:schemeClr val="tx2"/>
              </a:solidFill>
              <a:latin typeface="Corbel" panose="020B0503020204020204" pitchFamily="34" charset="0"/>
            </a:endParaRPr>
          </a:p>
        </p:txBody>
      </p:sp>
      <p:sp>
        <p:nvSpPr>
          <p:cNvPr id="24582" name="Rectangle 6"/>
          <p:cNvSpPr>
            <a:spLocks noChangeArrowheads="1"/>
          </p:cNvSpPr>
          <p:nvPr/>
        </p:nvSpPr>
        <p:spPr bwMode="auto">
          <a:xfrm>
            <a:off x="468313" y="1196752"/>
            <a:ext cx="7848600" cy="954107"/>
          </a:xfrm>
          <a:prstGeom prst="rect">
            <a:avLst/>
          </a:prstGeom>
          <a:solidFill>
            <a:schemeClr val="tx1">
              <a:alpha val="60000"/>
            </a:schemeClr>
          </a:solidFill>
          <a:ln w="9525">
            <a:noFill/>
            <a:miter lim="800000"/>
            <a:headEnd/>
            <a:tailEnd/>
          </a:ln>
          <a:effectLst/>
        </p:spPr>
        <p:txBody>
          <a:bodyPr>
            <a:spAutoFit/>
          </a:bodyPr>
          <a:lstStyle/>
          <a:p>
            <a:r>
              <a:rPr lang="en-GB" sz="2800" dirty="0">
                <a:solidFill>
                  <a:srgbClr val="002060"/>
                </a:solidFill>
                <a:latin typeface="Corbel" panose="020B0503020204020204" pitchFamily="34" charset="0"/>
              </a:rPr>
              <a:t>Forced vibrations are the result of a vibration caused by the continuous application of a repetitive force.</a:t>
            </a:r>
            <a:endParaRPr lang="en-US" sz="2800" dirty="0">
              <a:solidFill>
                <a:srgbClr val="002060"/>
              </a:solidFill>
              <a:latin typeface="Corbel" panose="020B0503020204020204" pitchFamily="34" charset="0"/>
            </a:endParaRPr>
          </a:p>
        </p:txBody>
      </p:sp>
      <p:pic>
        <p:nvPicPr>
          <p:cNvPr id="24595" name="Picture 19">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4"/>
          <a:srcRect/>
          <a:stretch>
            <a:fillRect/>
          </a:stretch>
        </p:blipFill>
        <p:spPr bwMode="auto">
          <a:xfrm>
            <a:off x="8459788" y="7100888"/>
            <a:ext cx="304800" cy="304800"/>
          </a:xfrm>
          <a:prstGeom prst="rect">
            <a:avLst/>
          </a:prstGeom>
          <a:noFill/>
        </p:spPr>
      </p:pic>
      <p:sp>
        <p:nvSpPr>
          <p:cNvPr id="8" name="Rectangle 4"/>
          <p:cNvSpPr>
            <a:spLocks noChangeArrowheads="1"/>
          </p:cNvSpPr>
          <p:nvPr/>
        </p:nvSpPr>
        <p:spPr bwMode="auto">
          <a:xfrm>
            <a:off x="468313" y="2448272"/>
            <a:ext cx="6586537" cy="1412776"/>
          </a:xfrm>
          <a:prstGeom prst="rect">
            <a:avLst/>
          </a:prstGeom>
          <a:noFill/>
          <a:ln w="9525">
            <a:noFill/>
            <a:miter lim="800000"/>
            <a:headEnd/>
            <a:tailEnd/>
          </a:ln>
          <a:effectLst/>
        </p:spPr>
        <p:txBody>
          <a:bodyPr anchor="ctr"/>
          <a:lstStyle/>
          <a:p>
            <a:r>
              <a:rPr lang="en-GB" sz="4800" b="1" dirty="0">
                <a:solidFill>
                  <a:schemeClr val="tx2"/>
                </a:solidFill>
                <a:latin typeface="Corbel" panose="020B0503020204020204" pitchFamily="34" charset="0"/>
              </a:rPr>
              <a:t>Free vibrations</a:t>
            </a:r>
            <a:endParaRPr lang="en-US" sz="4800" b="1" dirty="0">
              <a:solidFill>
                <a:schemeClr val="tx2"/>
              </a:solidFill>
              <a:latin typeface="Corbel" panose="020B0503020204020204" pitchFamily="34" charset="0"/>
            </a:endParaRPr>
          </a:p>
        </p:txBody>
      </p:sp>
      <p:sp>
        <p:nvSpPr>
          <p:cNvPr id="9" name="Rectangle 6"/>
          <p:cNvSpPr>
            <a:spLocks noChangeArrowheads="1"/>
          </p:cNvSpPr>
          <p:nvPr/>
        </p:nvSpPr>
        <p:spPr bwMode="auto">
          <a:xfrm>
            <a:off x="468313" y="3645024"/>
            <a:ext cx="7848600" cy="1815882"/>
          </a:xfrm>
          <a:prstGeom prst="rect">
            <a:avLst/>
          </a:prstGeom>
          <a:solidFill>
            <a:schemeClr val="tx1">
              <a:alpha val="60000"/>
            </a:schemeClr>
          </a:solidFill>
          <a:ln w="9525">
            <a:noFill/>
            <a:miter lim="800000"/>
            <a:headEnd/>
            <a:tailEnd/>
          </a:ln>
          <a:effectLst/>
        </p:spPr>
        <p:txBody>
          <a:bodyPr>
            <a:spAutoFit/>
          </a:bodyPr>
          <a:lstStyle/>
          <a:p>
            <a:r>
              <a:rPr lang="en-GB" sz="2800" dirty="0">
                <a:solidFill>
                  <a:srgbClr val="002060"/>
                </a:solidFill>
                <a:latin typeface="Corbel" panose="020B0503020204020204" pitchFamily="34" charset="0"/>
              </a:rPr>
              <a:t>Natural (or free) vibrations are the result of the “make up” of the object. Every object has a natural frequency. </a:t>
            </a:r>
            <a:r>
              <a:rPr lang="en-US" sz="2800" dirty="0">
                <a:solidFill>
                  <a:srgbClr val="002060"/>
                </a:solidFill>
                <a:latin typeface="Corbel" panose="020B0503020204020204" pitchFamily="34" charset="0"/>
              </a:rPr>
              <a:t>The natural frequency of a body depends on its </a:t>
            </a:r>
            <a:r>
              <a:rPr lang="en-US" sz="2800" u="sng" dirty="0">
                <a:solidFill>
                  <a:srgbClr val="C00000"/>
                </a:solidFill>
                <a:latin typeface="Corbel" panose="020B0503020204020204" pitchFamily="34" charset="0"/>
              </a:rPr>
              <a:t>elasticity</a:t>
            </a:r>
            <a:r>
              <a:rPr lang="en-US" sz="2800" dirty="0">
                <a:solidFill>
                  <a:srgbClr val="002060"/>
                </a:solidFill>
                <a:latin typeface="Corbel" panose="020B0503020204020204" pitchFamily="34" charset="0"/>
              </a:rPr>
              <a:t> and its </a:t>
            </a:r>
            <a:r>
              <a:rPr lang="en-US" sz="2800" u="sng" dirty="0">
                <a:solidFill>
                  <a:srgbClr val="C00000"/>
                </a:solidFill>
                <a:latin typeface="Corbel" panose="020B0503020204020204" pitchFamily="34" charset="0"/>
              </a:rPr>
              <a:t>shape</a:t>
            </a:r>
            <a:r>
              <a:rPr lang="en-US" sz="2800" dirty="0">
                <a:solidFill>
                  <a:srgbClr val="002060"/>
                </a:solidFill>
                <a:latin typeface="Corbel" panose="020B0503020204020204" pitchFamily="34" charset="0"/>
              </a:rPr>
              <a:t>.</a:t>
            </a:r>
          </a:p>
        </p:txBody>
      </p:sp>
    </p:spTree>
    <p:extLst>
      <p:ext uri="{BB962C8B-B14F-4D97-AF65-F5344CB8AC3E}">
        <p14:creationId xmlns:p14="http://schemas.microsoft.com/office/powerpoint/2010/main" val="4237760330"/>
      </p:ext>
    </p:extLst>
  </p:cSld>
  <p:clrMapOvr>
    <a:masterClrMapping/>
  </p:clrMapOvr>
  <p:timing>
    <p:tnLst>
      <p:par>
        <p:cTn id="1" dur="indefinite" restart="never" nodeType="tmRoot">
          <p:childTnLst>
            <p:audio>
              <p:cMediaNode>
                <p:cTn id="2" fill="hold" display="0">
                  <p:stCondLst>
                    <p:cond delay="indefinite"/>
                  </p:stCondLst>
                  <p:endCondLst>
                    <p:cond evt="onNext" delay="0">
                      <p:tgtEl>
                        <p:sldTgt/>
                      </p:tgtEl>
                    </p:cond>
                    <p:cond evt="onPrev" delay="0">
                      <p:tgtEl>
                        <p:sldTgt/>
                      </p:tgtEl>
                    </p:cond>
                    <p:cond evt="onStopAudio" delay="0">
                      <p:tgtEl>
                        <p:sldTgt/>
                      </p:tgtEl>
                    </p:cond>
                  </p:endCondLst>
                </p:cTn>
                <p:tgtEl>
                  <p:spTgt spid="2459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Waves</a:t>
            </a:r>
          </a:p>
        </p:txBody>
      </p:sp>
      <p:sp>
        <p:nvSpPr>
          <p:cNvPr id="3" name="Content Placeholder 2"/>
          <p:cNvSpPr>
            <a:spLocks noGrp="1"/>
          </p:cNvSpPr>
          <p:nvPr>
            <p:ph sz="quarter" idx="1"/>
          </p:nvPr>
        </p:nvSpPr>
        <p:spPr>
          <a:xfrm>
            <a:off x="971600" y="5229200"/>
            <a:ext cx="7715200" cy="866800"/>
          </a:xfrm>
        </p:spPr>
        <p:txBody>
          <a:bodyPr>
            <a:noAutofit/>
          </a:bodyPr>
          <a:lstStyle/>
          <a:p>
            <a:pPr marL="0" indent="0">
              <a:buNone/>
            </a:pPr>
            <a:r>
              <a:rPr lang="en-AU" sz="3200" b="1" dirty="0">
                <a:solidFill>
                  <a:srgbClr val="002060"/>
                </a:solidFill>
                <a:latin typeface="Corbel" panose="020B0503020204020204" pitchFamily="34" charset="0"/>
              </a:rPr>
              <a:t>Wave Pulse	               Continuous Wave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1866899"/>
            <a:ext cx="4320480" cy="3124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866899"/>
            <a:ext cx="3888432" cy="3124199"/>
          </a:xfrm>
          <a:prstGeom prst="rect">
            <a:avLst/>
          </a:prstGeom>
        </p:spPr>
      </p:pic>
    </p:spTree>
    <p:extLst>
      <p:ext uri="{BB962C8B-B14F-4D97-AF65-F5344CB8AC3E}">
        <p14:creationId xmlns:p14="http://schemas.microsoft.com/office/powerpoint/2010/main" val="630094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Resonance</a:t>
            </a:r>
          </a:p>
        </p:txBody>
      </p:sp>
      <p:sp>
        <p:nvSpPr>
          <p:cNvPr id="3" name="Content Placeholder 2"/>
          <p:cNvSpPr>
            <a:spLocks noGrp="1"/>
          </p:cNvSpPr>
          <p:nvPr>
            <p:ph sz="quarter" idx="1"/>
          </p:nvPr>
        </p:nvSpPr>
        <p:spPr>
          <a:xfrm>
            <a:off x="457200" y="1524000"/>
            <a:ext cx="8229600" cy="4785320"/>
          </a:xfrm>
          <a:solidFill>
            <a:schemeClr val="tx1">
              <a:alpha val="60000"/>
            </a:schemeClr>
          </a:solidFill>
        </p:spPr>
        <p:txBody>
          <a:bodyPr>
            <a:normAutofit/>
          </a:bodyPr>
          <a:lstStyle/>
          <a:p>
            <a:pPr>
              <a:buClr>
                <a:srgbClr val="7030A0"/>
              </a:buClr>
            </a:pPr>
            <a:r>
              <a:rPr lang="en-AU" dirty="0">
                <a:solidFill>
                  <a:srgbClr val="002060"/>
                </a:solidFill>
                <a:latin typeface="Corbel" panose="020B0503020204020204" pitchFamily="34" charset="0"/>
              </a:rPr>
              <a:t>Occurs when the forced frequency equals the natural frequency of the object.</a:t>
            </a:r>
          </a:p>
          <a:p>
            <a:pPr>
              <a:buClr>
                <a:srgbClr val="7030A0"/>
              </a:buClr>
            </a:pPr>
            <a:r>
              <a:rPr lang="en-AU" dirty="0">
                <a:solidFill>
                  <a:srgbClr val="002060"/>
                </a:solidFill>
                <a:latin typeface="Corbel" panose="020B0503020204020204" pitchFamily="34" charset="0"/>
              </a:rPr>
              <a:t>It is the maximum amplification which results in an obvious increase in sound or the destruction of an object (e.g. breaking glass with sound).</a:t>
            </a:r>
          </a:p>
          <a:p>
            <a:pPr>
              <a:buClr>
                <a:srgbClr val="7030A0"/>
              </a:buClr>
            </a:pPr>
            <a:r>
              <a:rPr lang="en-GB" dirty="0">
                <a:solidFill>
                  <a:srgbClr val="002060"/>
                </a:solidFill>
                <a:latin typeface="Corbel" panose="020B0503020204020204" pitchFamily="34" charset="0"/>
              </a:rPr>
              <a:t>Unless the forcing frequency is equal to the natural frequency, the amplitude of oscillation will be small. </a:t>
            </a:r>
          </a:p>
          <a:p>
            <a:pPr>
              <a:buClr>
                <a:srgbClr val="7030A0"/>
              </a:buClr>
            </a:pPr>
            <a:r>
              <a:rPr lang="en-GB" dirty="0">
                <a:solidFill>
                  <a:srgbClr val="002060"/>
                </a:solidFill>
                <a:latin typeface="Corbel" panose="020B0503020204020204" pitchFamily="34" charset="0"/>
              </a:rPr>
              <a:t>Effectively this repetitive force added to the natural frequency, becomes the building new natural frequency.</a:t>
            </a:r>
            <a:endParaRPr lang="en-AU" dirty="0">
              <a:solidFill>
                <a:srgbClr val="002060"/>
              </a:solidFill>
              <a:latin typeface="Corbel" panose="020B0503020204020204" pitchFamily="34" charset="0"/>
            </a:endParaRPr>
          </a:p>
          <a:p>
            <a:pPr>
              <a:buClr>
                <a:srgbClr val="7030A0"/>
              </a:buClr>
            </a:pPr>
            <a:endParaRPr lang="en-AU" dirty="0">
              <a:solidFill>
                <a:srgbClr val="002060"/>
              </a:solidFill>
              <a:latin typeface="Corbel" panose="020B0503020204020204" pitchFamily="34" charset="0"/>
            </a:endParaRPr>
          </a:p>
        </p:txBody>
      </p:sp>
    </p:spTree>
    <p:extLst>
      <p:ext uri="{BB962C8B-B14F-4D97-AF65-F5344CB8AC3E}">
        <p14:creationId xmlns:p14="http://schemas.microsoft.com/office/powerpoint/2010/main" val="764630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19116" y="146631"/>
            <a:ext cx="4534388" cy="3778656"/>
          </a:xfrm>
          <a:prstGeom prst="rect">
            <a:avLst/>
          </a:prstGeom>
          <a:noFill/>
          <a:ln w="9525">
            <a:noFill/>
            <a:miter lim="800000"/>
            <a:headEnd/>
            <a:tailEnd/>
          </a:ln>
          <a:effec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489" y="21843"/>
            <a:ext cx="4283968" cy="4127237"/>
          </a:xfrm>
          <a:prstGeom prst="rect">
            <a:avLst/>
          </a:prstGeom>
          <a:noFill/>
          <a:ln w="9525">
            <a:noFill/>
            <a:miter lim="800000"/>
            <a:headEnd/>
            <a:tailEnd/>
          </a:ln>
          <a:effectLst/>
        </p:spPr>
      </p:pic>
      <p:sp>
        <p:nvSpPr>
          <p:cNvPr id="5" name="TextBox 4"/>
          <p:cNvSpPr txBox="1"/>
          <p:nvPr/>
        </p:nvSpPr>
        <p:spPr>
          <a:xfrm>
            <a:off x="0" y="4149080"/>
            <a:ext cx="9144000" cy="2677656"/>
          </a:xfrm>
          <a:prstGeom prst="rect">
            <a:avLst/>
          </a:prstGeom>
          <a:solidFill>
            <a:schemeClr val="tx1">
              <a:alpha val="60000"/>
            </a:schemeClr>
          </a:solidFill>
        </p:spPr>
        <p:txBody>
          <a:bodyPr wrap="square" rtlCol="0">
            <a:spAutoFit/>
          </a:bodyPr>
          <a:lstStyle/>
          <a:p>
            <a:r>
              <a:rPr lang="en-AU" sz="2800" dirty="0">
                <a:solidFill>
                  <a:srgbClr val="002060"/>
                </a:solidFill>
                <a:latin typeface="Corbel" panose="020B0503020204020204" pitchFamily="34" charset="0"/>
              </a:rPr>
              <a:t>The 508m Taipei 101 Tower would sway back and forth up to 60cm each way within five seconds (Wired magazine). The Taipei 101 engineers included a 662 tonne counter giant pendulum to act as a counter weight. It is pushed in the opposite direction to the buildings sway to dampen the oscillation.</a:t>
            </a:r>
          </a:p>
        </p:txBody>
      </p:sp>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57" y="214290"/>
            <a:ext cx="5452559" cy="3643338"/>
          </a:xfrm>
          <a:prstGeom prst="rect">
            <a:avLst/>
          </a:prstGeom>
          <a:noFill/>
          <a:ln w="9525">
            <a:noFill/>
            <a:miter lim="800000"/>
            <a:headEnd/>
            <a:tailEnd/>
          </a:ln>
          <a:effectLst/>
        </p:spPr>
      </p:pic>
    </p:spTree>
    <p:extLst>
      <p:ext uri="{BB962C8B-B14F-4D97-AF65-F5344CB8AC3E}">
        <p14:creationId xmlns:p14="http://schemas.microsoft.com/office/powerpoint/2010/main" val="25329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27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19572" y="2564904"/>
            <a:ext cx="7704855"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understanding of the principles behind vibrations in structures to better design sound and stable buildings.</a:t>
            </a:r>
          </a:p>
        </p:txBody>
      </p:sp>
    </p:spTree>
    <p:extLst>
      <p:ext uri="{BB962C8B-B14F-4D97-AF65-F5344CB8AC3E}">
        <p14:creationId xmlns:p14="http://schemas.microsoft.com/office/powerpoint/2010/main" val="396814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1844824"/>
            <a:ext cx="7344816" cy="4832092"/>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Superposition</a:t>
            </a:r>
          </a:p>
          <a:p>
            <a:r>
              <a:rPr lang="en-AU" sz="2800" dirty="0">
                <a:solidFill>
                  <a:schemeClr val="tx2"/>
                </a:solidFill>
                <a:latin typeface="Arial" pitchFamily="34" charset="0"/>
                <a:cs typeface="Arial" pitchFamily="34" charset="0"/>
              </a:rPr>
              <a:t>Constructive </a:t>
            </a:r>
          </a:p>
          <a:p>
            <a:r>
              <a:rPr lang="en-AU" sz="2800" dirty="0">
                <a:solidFill>
                  <a:schemeClr val="tx2"/>
                </a:solidFill>
                <a:latin typeface="Arial" pitchFamily="34" charset="0"/>
                <a:cs typeface="Arial" pitchFamily="34" charset="0"/>
              </a:rPr>
              <a:t>Destructive</a:t>
            </a:r>
          </a:p>
          <a:p>
            <a:r>
              <a:rPr lang="en-AU" sz="2800" dirty="0">
                <a:solidFill>
                  <a:schemeClr val="tx2"/>
                </a:solidFill>
                <a:latin typeface="Arial" pitchFamily="34" charset="0"/>
                <a:cs typeface="Arial" pitchFamily="34" charset="0"/>
              </a:rPr>
              <a:t>Stationary</a:t>
            </a:r>
          </a:p>
          <a:p>
            <a:r>
              <a:rPr lang="en-AU" sz="2800" dirty="0">
                <a:solidFill>
                  <a:schemeClr val="tx2"/>
                </a:solidFill>
                <a:latin typeface="Arial" pitchFamily="34" charset="0"/>
                <a:cs typeface="Arial" pitchFamily="34" charset="0"/>
              </a:rPr>
              <a:t>Resonance</a:t>
            </a:r>
          </a:p>
          <a:p>
            <a:r>
              <a:rPr lang="en-AU" sz="2800" dirty="0">
                <a:solidFill>
                  <a:schemeClr val="tx2"/>
                </a:solidFill>
                <a:latin typeface="Arial" pitchFamily="34" charset="0"/>
                <a:cs typeface="Arial" pitchFamily="34" charset="0"/>
              </a:rPr>
              <a:t>Free vibration</a:t>
            </a:r>
          </a:p>
          <a:p>
            <a:r>
              <a:rPr lang="en-AU" sz="2800" dirty="0">
                <a:solidFill>
                  <a:schemeClr val="tx2"/>
                </a:solidFill>
                <a:latin typeface="Arial" pitchFamily="34" charset="0"/>
                <a:cs typeface="Arial" pitchFamily="34" charset="0"/>
              </a:rPr>
              <a:t>Forced vibration</a:t>
            </a:r>
          </a:p>
          <a:p>
            <a:r>
              <a:rPr lang="en-AU" sz="2800" dirty="0">
                <a:solidFill>
                  <a:schemeClr val="tx2"/>
                </a:solidFill>
                <a:latin typeface="Arial" pitchFamily="34" charset="0"/>
                <a:cs typeface="Arial" pitchFamily="34" charset="0"/>
              </a:rPr>
              <a:t>Resonance</a:t>
            </a:r>
          </a:p>
          <a:p>
            <a:r>
              <a:rPr lang="en-AU" sz="2800" dirty="0">
                <a:solidFill>
                  <a:schemeClr val="tx2"/>
                </a:solidFill>
                <a:latin typeface="Arial" pitchFamily="34" charset="0"/>
                <a:cs typeface="Arial" pitchFamily="34" charset="0"/>
              </a:rPr>
              <a:t>Beat</a:t>
            </a:r>
          </a:p>
          <a:p>
            <a:r>
              <a:rPr lang="en-AU" sz="2800" dirty="0">
                <a:solidFill>
                  <a:schemeClr val="tx2"/>
                </a:solidFill>
                <a:latin typeface="Arial" pitchFamily="34" charset="0"/>
                <a:cs typeface="Arial" pitchFamily="34" charset="0"/>
              </a:rPr>
              <a:t>Nodes</a:t>
            </a:r>
          </a:p>
          <a:p>
            <a:r>
              <a:rPr lang="en-AU" sz="2800" dirty="0">
                <a:solidFill>
                  <a:schemeClr val="tx2"/>
                </a:solidFill>
                <a:latin typeface="Arial" pitchFamily="34" charset="0"/>
                <a:cs typeface="Arial" pitchFamily="34" charset="0"/>
              </a:rPr>
              <a:t>Anti-nodes</a:t>
            </a:r>
          </a:p>
        </p:txBody>
      </p:sp>
    </p:spTree>
    <p:extLst>
      <p:ext uri="{BB962C8B-B14F-4D97-AF65-F5344CB8AC3E}">
        <p14:creationId xmlns:p14="http://schemas.microsoft.com/office/powerpoint/2010/main" val="388303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10.4 -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10.5, page 334-336 and answer </a:t>
            </a:r>
          </a:p>
          <a:p>
            <a:pPr marL="0" indent="0">
              <a:spcAft>
                <a:spcPts val="1200"/>
              </a:spcAft>
              <a:buNone/>
            </a:pPr>
            <a:r>
              <a:rPr lang="en-AU" sz="2800" dirty="0">
                <a:solidFill>
                  <a:schemeClr val="tx2"/>
                </a:solidFill>
                <a:latin typeface="Arial" pitchFamily="34" charset="0"/>
                <a:cs typeface="Arial" pitchFamily="34" charset="0"/>
              </a:rPr>
              <a:t>	Q1 Set 10.5</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255480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6477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10.5 Pages 334-336</a:t>
            </a:r>
          </a:p>
        </p:txBody>
      </p:sp>
      <p:sp>
        <p:nvSpPr>
          <p:cNvPr id="2" name="Title 1"/>
          <p:cNvSpPr>
            <a:spLocks noGrp="1"/>
          </p:cNvSpPr>
          <p:nvPr>
            <p:ph type="ctrTitle"/>
          </p:nvPr>
        </p:nvSpPr>
        <p:spPr>
          <a:xfrm>
            <a:off x="457200" y="908720"/>
            <a:ext cx="8305800" cy="1453480"/>
          </a:xfrm>
        </p:spPr>
        <p:txBody>
          <a:bodyPr/>
          <a:lstStyle/>
          <a:p>
            <a:r>
              <a:rPr lang="en-AU" sz="6000" dirty="0"/>
              <a:t>Modes of Vibration</a:t>
            </a:r>
            <a:endParaRPr lang="en-AU" dirty="0"/>
          </a:p>
        </p:txBody>
      </p:sp>
    </p:spTree>
    <p:extLst>
      <p:ext uri="{BB962C8B-B14F-4D97-AF65-F5344CB8AC3E}">
        <p14:creationId xmlns:p14="http://schemas.microsoft.com/office/powerpoint/2010/main" val="305680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Standing Harmonics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484784"/>
            <a:ext cx="8792059" cy="4032448"/>
          </a:xfrm>
          <a:prstGeom prst="rect">
            <a:avLst/>
          </a:prstGeom>
        </p:spPr>
      </p:pic>
      <p:sp>
        <p:nvSpPr>
          <p:cNvPr id="5" name="TextBox 4"/>
          <p:cNvSpPr txBox="1"/>
          <p:nvPr/>
        </p:nvSpPr>
        <p:spPr>
          <a:xfrm>
            <a:off x="1403648" y="5589240"/>
            <a:ext cx="6101350" cy="523220"/>
          </a:xfrm>
          <a:prstGeom prst="rect">
            <a:avLst/>
          </a:prstGeom>
          <a:solidFill>
            <a:schemeClr val="tx1">
              <a:alpha val="60000"/>
            </a:schemeClr>
          </a:solidFill>
        </p:spPr>
        <p:txBody>
          <a:bodyPr wrap="none" rtlCol="0">
            <a:spAutoFit/>
          </a:bodyPr>
          <a:lstStyle/>
          <a:p>
            <a:r>
              <a:rPr lang="en-AU" sz="2800" dirty="0">
                <a:solidFill>
                  <a:srgbClr val="002060"/>
                </a:solidFill>
                <a:latin typeface="Corbel" panose="020B0503020204020204" pitchFamily="34" charset="0"/>
              </a:rPr>
              <a:t>As the wave tightens the pitch increases</a:t>
            </a:r>
          </a:p>
        </p:txBody>
      </p:sp>
    </p:spTree>
    <p:extLst>
      <p:ext uri="{BB962C8B-B14F-4D97-AF65-F5344CB8AC3E}">
        <p14:creationId xmlns:p14="http://schemas.microsoft.com/office/powerpoint/2010/main" val="3924837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Standing Harmonics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237" y="1484784"/>
            <a:ext cx="5488609" cy="4032448"/>
          </a:xfrm>
          <a:prstGeom prst="rect">
            <a:avLst/>
          </a:prstGeom>
        </p:spPr>
      </p:pic>
    </p:spTree>
    <p:extLst>
      <p:ext uri="{BB962C8B-B14F-4D97-AF65-F5344CB8AC3E}">
        <p14:creationId xmlns:p14="http://schemas.microsoft.com/office/powerpoint/2010/main" val="60813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19572" y="2564904"/>
            <a:ext cx="7704855" cy="954107"/>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principles behind wave energy to better explains the fundamentals of music and sound.</a:t>
            </a:r>
          </a:p>
        </p:txBody>
      </p:sp>
    </p:spTree>
    <p:extLst>
      <p:ext uri="{BB962C8B-B14F-4D97-AF65-F5344CB8AC3E}">
        <p14:creationId xmlns:p14="http://schemas.microsoft.com/office/powerpoint/2010/main" val="6290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800" b="1" dirty="0">
                <a:latin typeface="Corbel" panose="020B0503020204020204" pitchFamily="34" charset="0"/>
              </a:rPr>
              <a:t>Amplitude, Frequency, Period, Speed and Wavelength</a:t>
            </a:r>
            <a:endParaRPr lang="en-AU" sz="4800" dirty="0">
              <a:latin typeface="Corbel" panose="020B0503020204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4196796"/>
            <a:ext cx="6336704" cy="2328548"/>
          </a:xfrm>
          <a:prstGeom prst="rect">
            <a:avLst/>
          </a:prstGeom>
          <a:solidFill>
            <a:schemeClr val="tx1"/>
          </a:solid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84785"/>
            <a:ext cx="6336704" cy="2328548"/>
          </a:xfrm>
          <a:prstGeom prst="rect">
            <a:avLst/>
          </a:prstGeom>
          <a:solidFill>
            <a:schemeClr val="tx1"/>
          </a:solidFill>
        </p:spPr>
      </p:pic>
      <mc:AlternateContent xmlns:mc="http://schemas.openxmlformats.org/markup-compatibility/2006" xmlns:a14="http://schemas.microsoft.com/office/drawing/2010/main">
        <mc:Choice Requires="a14">
          <p:sp>
            <p:nvSpPr>
              <p:cNvPr id="6" name="TextBox 5"/>
              <p:cNvSpPr txBox="1"/>
              <p:nvPr/>
            </p:nvSpPr>
            <p:spPr>
              <a:xfrm>
                <a:off x="6611003" y="1484784"/>
                <a:ext cx="1186543" cy="2249462"/>
              </a:xfrm>
              <a:prstGeom prst="rect">
                <a:avLst/>
              </a:prstGeom>
              <a:solidFill>
                <a:schemeClr val="tx1">
                  <a:alpha val="60000"/>
                </a:schemeClr>
              </a:solidFill>
            </p:spPr>
            <p:txBody>
              <a:bodyPr wrap="none" rtlCol="0">
                <a:spAutoFit/>
              </a:bodyPr>
              <a:lstStyle/>
              <a:p>
                <a:pPr>
                  <a:spcAft>
                    <a:spcPts val="3000"/>
                  </a:spcAft>
                </a:pPr>
                <a:r>
                  <a:rPr lang="en-AU" sz="4000" b="1" dirty="0">
                    <a:solidFill>
                      <a:srgbClr val="002060"/>
                    </a:solidFill>
                    <a:latin typeface="Corbel" panose="020B0503020204020204" pitchFamily="34" charset="0"/>
                  </a:rPr>
                  <a:t>f = </a:t>
                </a:r>
                <a14:m>
                  <m:oMath xmlns:m="http://schemas.openxmlformats.org/officeDocument/2006/math">
                    <m:f>
                      <m:fPr>
                        <m:ctrlPr>
                          <a:rPr lang="en-AU" sz="4000" b="1" i="1" smtClean="0">
                            <a:solidFill>
                              <a:srgbClr val="002060"/>
                            </a:solidFill>
                            <a:latin typeface="Cambria Math" panose="02040503050406030204" pitchFamily="18" charset="0"/>
                          </a:rPr>
                        </m:ctrlPr>
                      </m:fPr>
                      <m:num>
                        <m:r>
                          <a:rPr lang="en-AU" sz="4000" b="1" i="0" smtClean="0">
                            <a:solidFill>
                              <a:srgbClr val="002060"/>
                            </a:solidFill>
                            <a:latin typeface="Cambria Math" panose="02040503050406030204" pitchFamily="18" charset="0"/>
                          </a:rPr>
                          <m:t>𝟏</m:t>
                        </m:r>
                      </m:num>
                      <m:den>
                        <m:r>
                          <a:rPr lang="en-AU" sz="4000" b="1" i="0" smtClean="0">
                            <a:solidFill>
                              <a:srgbClr val="002060"/>
                            </a:solidFill>
                            <a:latin typeface="Cambria Math" panose="02040503050406030204" pitchFamily="18" charset="0"/>
                          </a:rPr>
                          <m:t>𝐓</m:t>
                        </m:r>
                      </m:den>
                    </m:f>
                  </m:oMath>
                </a14:m>
                <a:r>
                  <a:rPr lang="en-AU" sz="4000" b="1" dirty="0">
                    <a:solidFill>
                      <a:srgbClr val="002060"/>
                    </a:solidFill>
                    <a:latin typeface="Corbel" panose="020B0503020204020204" pitchFamily="34" charset="0"/>
                  </a:rPr>
                  <a:t> </a:t>
                </a:r>
              </a:p>
              <a:p>
                <a:r>
                  <a:rPr lang="en-AU" sz="4000" b="1" dirty="0">
                    <a:solidFill>
                      <a:srgbClr val="002060"/>
                    </a:solidFill>
                    <a:latin typeface="Corbel" panose="020B0503020204020204" pitchFamily="34" charset="0"/>
                  </a:rPr>
                  <a:t>T = </a:t>
                </a:r>
                <a14:m>
                  <m:oMath xmlns:m="http://schemas.openxmlformats.org/officeDocument/2006/math">
                    <m:f>
                      <m:fPr>
                        <m:ctrlPr>
                          <a:rPr lang="en-AU" sz="4000" b="1" i="1">
                            <a:solidFill>
                              <a:srgbClr val="002060"/>
                            </a:solidFill>
                            <a:latin typeface="Cambria Math" panose="02040503050406030204" pitchFamily="18" charset="0"/>
                          </a:rPr>
                        </m:ctrlPr>
                      </m:fPr>
                      <m:num>
                        <m:r>
                          <a:rPr lang="en-AU" sz="4000" b="1" i="0">
                            <a:solidFill>
                              <a:srgbClr val="002060"/>
                            </a:solidFill>
                            <a:latin typeface="Cambria Math" panose="02040503050406030204" pitchFamily="18" charset="0"/>
                          </a:rPr>
                          <m:t>𝟏</m:t>
                        </m:r>
                      </m:num>
                      <m:den>
                        <m:r>
                          <a:rPr lang="en-AU" sz="4000" b="1" i="0" smtClean="0">
                            <a:solidFill>
                              <a:srgbClr val="002060"/>
                            </a:solidFill>
                            <a:latin typeface="Cambria Math" panose="02040503050406030204" pitchFamily="18" charset="0"/>
                          </a:rPr>
                          <m:t>𝐟</m:t>
                        </m:r>
                      </m:den>
                    </m:f>
                  </m:oMath>
                </a14:m>
                <a:endParaRPr lang="en-AU" sz="4000" b="1" dirty="0">
                  <a:solidFill>
                    <a:srgbClr val="002060"/>
                  </a:solidFill>
                  <a:latin typeface="Corbel" panose="020B0503020204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611003" y="1484784"/>
                <a:ext cx="1186543" cy="2249462"/>
              </a:xfrm>
              <a:prstGeom prst="rect">
                <a:avLst/>
              </a:prstGeom>
              <a:blipFill rotWithShape="0">
                <a:blip r:embed="rId4"/>
                <a:stretch>
                  <a:fillRect l="-17949" b="-5420"/>
                </a:stretch>
              </a:blipFill>
            </p:spPr>
            <p:txBody>
              <a:bodyPr/>
              <a:lstStyle/>
              <a:p>
                <a:r>
                  <a:rPr lang="en-AU">
                    <a:noFill/>
                  </a:rPr>
                  <a:t> </a:t>
                </a:r>
              </a:p>
            </p:txBody>
          </p:sp>
        </mc:Fallback>
      </mc:AlternateContent>
    </p:spTree>
    <p:extLst>
      <p:ext uri="{BB962C8B-B14F-4D97-AF65-F5344CB8AC3E}">
        <p14:creationId xmlns:p14="http://schemas.microsoft.com/office/powerpoint/2010/main" val="1850434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1844824"/>
            <a:ext cx="7344816" cy="954107"/>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Harmonics</a:t>
            </a:r>
          </a:p>
          <a:p>
            <a:r>
              <a:rPr lang="en-AU" sz="2800" dirty="0">
                <a:solidFill>
                  <a:schemeClr val="tx2"/>
                </a:solidFill>
                <a:latin typeface="Arial" pitchFamily="34" charset="0"/>
                <a:cs typeface="Arial" pitchFamily="34" charset="0"/>
              </a:rPr>
              <a:t>Overtones</a:t>
            </a:r>
          </a:p>
        </p:txBody>
      </p:sp>
    </p:spTree>
    <p:extLst>
      <p:ext uri="{BB962C8B-B14F-4D97-AF65-F5344CB8AC3E}">
        <p14:creationId xmlns:p14="http://schemas.microsoft.com/office/powerpoint/2010/main" val="146619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10.5 -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10.6, page 334-342 and answer </a:t>
            </a:r>
          </a:p>
          <a:p>
            <a:pPr marL="0" indent="0">
              <a:spcAft>
                <a:spcPts val="1200"/>
              </a:spcAft>
              <a:buNone/>
            </a:pPr>
            <a:r>
              <a:rPr lang="en-AU" sz="2800" dirty="0">
                <a:solidFill>
                  <a:schemeClr val="tx2"/>
                </a:solidFill>
                <a:latin typeface="Arial" pitchFamily="34" charset="0"/>
                <a:cs typeface="Arial" pitchFamily="34" charset="0"/>
              </a:rPr>
              <a:t>	Q1 Set 10.6</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1869665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30804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10.6 Pages 334-342</a:t>
            </a:r>
          </a:p>
        </p:txBody>
      </p:sp>
      <p:sp>
        <p:nvSpPr>
          <p:cNvPr id="2" name="Title 1"/>
          <p:cNvSpPr>
            <a:spLocks noGrp="1"/>
          </p:cNvSpPr>
          <p:nvPr>
            <p:ph type="ctrTitle"/>
          </p:nvPr>
        </p:nvSpPr>
        <p:spPr>
          <a:xfrm>
            <a:off x="179512" y="908720"/>
            <a:ext cx="8856984" cy="1453480"/>
          </a:xfrm>
        </p:spPr>
        <p:txBody>
          <a:bodyPr/>
          <a:lstStyle/>
          <a:p>
            <a:r>
              <a:rPr lang="en-AU" sz="6000" dirty="0"/>
              <a:t>Vibration Influences</a:t>
            </a:r>
            <a:endParaRPr lang="en-AU" dirty="0"/>
          </a:p>
        </p:txBody>
      </p:sp>
    </p:spTree>
    <p:extLst>
      <p:ext uri="{BB962C8B-B14F-4D97-AF65-F5344CB8AC3E}">
        <p14:creationId xmlns:p14="http://schemas.microsoft.com/office/powerpoint/2010/main" val="4719586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214290"/>
            <a:ext cx="6723315" cy="830997"/>
          </a:xfrm>
          <a:prstGeom prst="rect">
            <a:avLst/>
          </a:prstGeom>
          <a:noFill/>
        </p:spPr>
        <p:txBody>
          <a:bodyPr wrap="none" rtlCol="0">
            <a:spAutoFit/>
          </a:bodyPr>
          <a:lstStyle/>
          <a:p>
            <a:r>
              <a:rPr lang="en-AU" sz="4800" b="1" dirty="0">
                <a:solidFill>
                  <a:schemeClr val="tx2"/>
                </a:solidFill>
                <a:latin typeface="Corbel" panose="020B0503020204020204" pitchFamily="34" charset="0"/>
              </a:rPr>
              <a:t>Vibrations in air columns</a:t>
            </a:r>
          </a:p>
        </p:txBody>
      </p:sp>
      <p:sp>
        <p:nvSpPr>
          <p:cNvPr id="12" name="TextBox 11"/>
          <p:cNvSpPr txBox="1"/>
          <p:nvPr/>
        </p:nvSpPr>
        <p:spPr>
          <a:xfrm>
            <a:off x="395536" y="1196752"/>
            <a:ext cx="8208912" cy="3970318"/>
          </a:xfrm>
          <a:prstGeom prst="rect">
            <a:avLst/>
          </a:prstGeom>
          <a:solidFill>
            <a:schemeClr val="tx1">
              <a:alpha val="60000"/>
            </a:schemeClr>
          </a:solidFill>
        </p:spPr>
        <p:txBody>
          <a:bodyPr wrap="square" rtlCol="0">
            <a:spAutoFit/>
          </a:bodyPr>
          <a:lstStyle/>
          <a:p>
            <a:r>
              <a:rPr lang="en-AU" sz="2800" dirty="0">
                <a:solidFill>
                  <a:srgbClr val="002060"/>
                </a:solidFill>
                <a:latin typeface="Corbel" panose="020B0503020204020204" pitchFamily="34" charset="0"/>
              </a:rPr>
              <a:t>Air columns in pipes can be set vibrating by blowing across the open end  (includes tuning forks and loud speaker). </a:t>
            </a:r>
          </a:p>
          <a:p>
            <a:endParaRPr lang="en-AU" sz="2800" dirty="0">
              <a:solidFill>
                <a:srgbClr val="002060"/>
              </a:solidFill>
              <a:latin typeface="Corbel" panose="020B0503020204020204" pitchFamily="34" charset="0"/>
            </a:endParaRPr>
          </a:p>
          <a:p>
            <a:r>
              <a:rPr lang="en-AU" sz="2800" dirty="0">
                <a:solidFill>
                  <a:srgbClr val="002060"/>
                </a:solidFill>
                <a:latin typeface="Corbel" panose="020B0503020204020204" pitchFamily="34" charset="0"/>
              </a:rPr>
              <a:t>The standing waves in an air column are the  result of two similar waves travelling in opposite directions. </a:t>
            </a:r>
          </a:p>
          <a:p>
            <a:endParaRPr lang="en-AU" sz="2800" dirty="0">
              <a:solidFill>
                <a:srgbClr val="002060"/>
              </a:solidFill>
              <a:latin typeface="Corbel" panose="020B0503020204020204" pitchFamily="34" charset="0"/>
            </a:endParaRPr>
          </a:p>
          <a:p>
            <a:r>
              <a:rPr lang="en-AU" sz="2800" dirty="0">
                <a:solidFill>
                  <a:srgbClr val="002060"/>
                </a:solidFill>
                <a:latin typeface="Corbel" panose="020B0503020204020204" pitchFamily="34" charset="0"/>
              </a:rPr>
              <a:t>Open ended pipes are open at both ends and closed pipes are closed at one end.</a:t>
            </a:r>
          </a:p>
        </p:txBody>
      </p:sp>
    </p:spTree>
    <p:extLst>
      <p:ext uri="{BB962C8B-B14F-4D97-AF65-F5344CB8AC3E}">
        <p14:creationId xmlns:p14="http://schemas.microsoft.com/office/powerpoint/2010/main" val="14702433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3" name="Object 5"/>
          <p:cNvGraphicFramePr>
            <a:graphicFrameLocks noChangeAspect="1"/>
          </p:cNvGraphicFramePr>
          <p:nvPr>
            <p:extLst>
              <p:ext uri="{D42A27DB-BD31-4B8C-83A1-F6EECF244321}">
                <p14:modId xmlns:p14="http://schemas.microsoft.com/office/powerpoint/2010/main" val="3383968851"/>
              </p:ext>
            </p:extLst>
          </p:nvPr>
        </p:nvGraphicFramePr>
        <p:xfrm>
          <a:off x="285720" y="1000108"/>
          <a:ext cx="5041900" cy="3581020"/>
        </p:xfrm>
        <a:graphic>
          <a:graphicData uri="http://schemas.openxmlformats.org/presentationml/2006/ole">
            <mc:AlternateContent xmlns:mc="http://schemas.openxmlformats.org/markup-compatibility/2006">
              <mc:Choice xmlns:v="urn:schemas-microsoft-com:vml" Requires="v">
                <p:oleObj name="Bitmap Image" r:id="rId2" imgW="3180952" imgH="3400900" progId="PBrush">
                  <p:embed/>
                </p:oleObj>
              </mc:Choice>
              <mc:Fallback>
                <p:oleObj name="Bitmap Image" r:id="rId2" imgW="3180952" imgH="3400900" progId="PBrush">
                  <p:embed/>
                  <p:pic>
                    <p:nvPicPr>
                      <p:cNvPr id="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0" y="1000108"/>
                        <a:ext cx="5041900" cy="3581020"/>
                      </a:xfrm>
                      <a:prstGeom prst="rect">
                        <a:avLst/>
                      </a:prstGeom>
                      <a:noFill/>
                      <a:ln>
                        <a:noFill/>
                      </a:ln>
                      <a:effectLst/>
                    </p:spPr>
                  </p:pic>
                </p:oleObj>
              </mc:Fallback>
            </mc:AlternateContent>
          </a:graphicData>
        </a:graphic>
      </p:graphicFrame>
      <p:sp>
        <p:nvSpPr>
          <p:cNvPr id="7176" name="Text Box 8"/>
          <p:cNvSpPr txBox="1">
            <a:spLocks noChangeArrowheads="1"/>
          </p:cNvSpPr>
          <p:nvPr/>
        </p:nvSpPr>
        <p:spPr bwMode="auto">
          <a:xfrm>
            <a:off x="5292725" y="1124744"/>
            <a:ext cx="3248874" cy="830997"/>
          </a:xfrm>
          <a:prstGeom prst="rect">
            <a:avLst/>
          </a:prstGeom>
          <a:solidFill>
            <a:schemeClr val="tx1">
              <a:alpha val="60000"/>
            </a:schemeClr>
          </a:solidFill>
          <a:ln w="9525">
            <a:noFill/>
            <a:miter lim="800000"/>
            <a:headEnd/>
            <a:tailEnd/>
          </a:ln>
          <a:effectLst/>
        </p:spPr>
        <p:txBody>
          <a:bodyPr wrap="square">
            <a:spAutoFit/>
          </a:bodyPr>
          <a:lstStyle/>
          <a:p>
            <a:r>
              <a:rPr lang="en-GB" sz="2400" b="1" dirty="0">
                <a:solidFill>
                  <a:srgbClr val="002060"/>
                </a:solidFill>
                <a:latin typeface="Corbel" panose="020B0503020204020204" pitchFamily="34" charset="0"/>
              </a:rPr>
              <a:t>FUNDAMENTAL </a:t>
            </a:r>
            <a:r>
              <a:rPr lang="en-GB" sz="2400" b="1" i="1" dirty="0">
                <a:solidFill>
                  <a:srgbClr val="002060"/>
                </a:solidFill>
                <a:latin typeface="Corbel" panose="020B0503020204020204" pitchFamily="34" charset="0"/>
              </a:rPr>
              <a:t>l = </a:t>
            </a:r>
            <a:r>
              <a:rPr lang="el-GR" sz="2400" b="1" i="1" dirty="0">
                <a:solidFill>
                  <a:srgbClr val="002060"/>
                </a:solidFill>
                <a:latin typeface="Corbel" panose="020B0503020204020204" pitchFamily="34" charset="0"/>
                <a:cs typeface="Arial" charset="0"/>
              </a:rPr>
              <a:t>λ</a:t>
            </a:r>
            <a:r>
              <a:rPr lang="en-GB" sz="2400" b="1" i="1" dirty="0">
                <a:solidFill>
                  <a:srgbClr val="002060"/>
                </a:solidFill>
                <a:latin typeface="Corbel" panose="020B0503020204020204" pitchFamily="34" charset="0"/>
                <a:cs typeface="Arial" charset="0"/>
              </a:rPr>
              <a:t>/2</a:t>
            </a:r>
          </a:p>
          <a:p>
            <a:r>
              <a:rPr lang="en-GB" sz="2400" b="1" i="1" dirty="0">
                <a:solidFill>
                  <a:srgbClr val="002060"/>
                </a:solidFill>
                <a:latin typeface="Corbel" panose="020B0503020204020204" pitchFamily="34" charset="0"/>
                <a:cs typeface="Arial" charset="0"/>
              </a:rPr>
              <a:t>1</a:t>
            </a:r>
            <a:r>
              <a:rPr lang="en-GB" sz="2400" b="1" i="1" baseline="30000" dirty="0">
                <a:solidFill>
                  <a:srgbClr val="002060"/>
                </a:solidFill>
                <a:latin typeface="Corbel" panose="020B0503020204020204" pitchFamily="34" charset="0"/>
                <a:cs typeface="Arial" charset="0"/>
              </a:rPr>
              <a:t>st</a:t>
            </a:r>
            <a:r>
              <a:rPr lang="en-GB" sz="2400" b="1" i="1" dirty="0">
                <a:solidFill>
                  <a:srgbClr val="002060"/>
                </a:solidFill>
                <a:latin typeface="Corbel" panose="020B0503020204020204" pitchFamily="34" charset="0"/>
                <a:cs typeface="Arial" charset="0"/>
              </a:rPr>
              <a:t> harmonic</a:t>
            </a:r>
            <a:endParaRPr lang="el-GR" sz="2400" b="1" dirty="0">
              <a:solidFill>
                <a:srgbClr val="002060"/>
              </a:solidFill>
              <a:latin typeface="Corbel" panose="020B0503020204020204" pitchFamily="34" charset="0"/>
              <a:cs typeface="Arial" charset="0"/>
            </a:endParaRPr>
          </a:p>
        </p:txBody>
      </p:sp>
      <p:sp>
        <p:nvSpPr>
          <p:cNvPr id="7177" name="Text Box 9"/>
          <p:cNvSpPr txBox="1">
            <a:spLocks noChangeArrowheads="1"/>
          </p:cNvSpPr>
          <p:nvPr/>
        </p:nvSpPr>
        <p:spPr bwMode="auto">
          <a:xfrm>
            <a:off x="5364163" y="1935147"/>
            <a:ext cx="3168277" cy="461665"/>
          </a:xfrm>
          <a:prstGeom prst="rect">
            <a:avLst/>
          </a:prstGeom>
          <a:noFill/>
          <a:ln w="9525">
            <a:noFill/>
            <a:miter lim="800000"/>
            <a:headEnd/>
            <a:tailEnd/>
          </a:ln>
          <a:effectLst/>
        </p:spPr>
        <p:txBody>
          <a:bodyPr wrap="square">
            <a:spAutoFit/>
          </a:bodyPr>
          <a:lstStyle/>
          <a:p>
            <a:r>
              <a:rPr lang="en-GB" sz="2400" b="1" dirty="0">
                <a:solidFill>
                  <a:srgbClr val="C00000"/>
                </a:solidFill>
                <a:latin typeface="Corbel" panose="020B0503020204020204" pitchFamily="34" charset="0"/>
              </a:rPr>
              <a:t>actual air vibration</a:t>
            </a:r>
            <a:endParaRPr lang="en-US" sz="2400" b="1" dirty="0">
              <a:solidFill>
                <a:srgbClr val="C00000"/>
              </a:solidFill>
              <a:latin typeface="Corbel" panose="020B0503020204020204" pitchFamily="34" charset="0"/>
            </a:endParaRPr>
          </a:p>
        </p:txBody>
      </p:sp>
      <p:sp>
        <p:nvSpPr>
          <p:cNvPr id="7178" name="Text Box 10"/>
          <p:cNvSpPr txBox="1">
            <a:spLocks noChangeArrowheads="1"/>
          </p:cNvSpPr>
          <p:nvPr/>
        </p:nvSpPr>
        <p:spPr bwMode="auto">
          <a:xfrm>
            <a:off x="5327620" y="2420888"/>
            <a:ext cx="3209506" cy="830997"/>
          </a:xfrm>
          <a:prstGeom prst="rect">
            <a:avLst/>
          </a:prstGeom>
          <a:solidFill>
            <a:schemeClr val="tx1">
              <a:alpha val="60000"/>
            </a:schemeClr>
          </a:solidFill>
          <a:ln w="9525">
            <a:noFill/>
            <a:miter lim="800000"/>
            <a:headEnd/>
            <a:tailEnd/>
          </a:ln>
          <a:effectLst/>
        </p:spPr>
        <p:txBody>
          <a:bodyPr wrap="square">
            <a:spAutoFit/>
          </a:bodyPr>
          <a:lstStyle/>
          <a:p>
            <a:r>
              <a:rPr lang="en-GB" sz="2400" b="1" dirty="0">
                <a:solidFill>
                  <a:srgbClr val="002060"/>
                </a:solidFill>
                <a:latin typeface="Corbel" panose="020B0503020204020204" pitchFamily="34" charset="0"/>
              </a:rPr>
              <a:t>1</a:t>
            </a:r>
            <a:r>
              <a:rPr lang="en-GB" sz="2400" b="1" baseline="30000" dirty="0">
                <a:solidFill>
                  <a:srgbClr val="002060"/>
                </a:solidFill>
                <a:latin typeface="Corbel" panose="020B0503020204020204" pitchFamily="34" charset="0"/>
              </a:rPr>
              <a:t>st</a:t>
            </a:r>
            <a:r>
              <a:rPr lang="en-GB" sz="2400" b="1" dirty="0">
                <a:solidFill>
                  <a:srgbClr val="002060"/>
                </a:solidFill>
                <a:latin typeface="Corbel" panose="020B0503020204020204" pitchFamily="34" charset="0"/>
              </a:rPr>
              <a:t> overtone </a:t>
            </a:r>
            <a:r>
              <a:rPr lang="en-GB" sz="2400" b="1" i="1" dirty="0">
                <a:solidFill>
                  <a:srgbClr val="002060"/>
                </a:solidFill>
                <a:latin typeface="Corbel" panose="020B0503020204020204" pitchFamily="34" charset="0"/>
              </a:rPr>
              <a:t>l = </a:t>
            </a:r>
            <a:r>
              <a:rPr lang="el-GR" sz="2400" b="1" i="1" dirty="0">
                <a:solidFill>
                  <a:srgbClr val="002060"/>
                </a:solidFill>
                <a:latin typeface="Corbel" panose="020B0503020204020204" pitchFamily="34" charset="0"/>
                <a:cs typeface="Arial" charset="0"/>
              </a:rPr>
              <a:t>λ</a:t>
            </a:r>
            <a:endParaRPr lang="en-GB" sz="2400" b="1" i="1" dirty="0">
              <a:solidFill>
                <a:srgbClr val="002060"/>
              </a:solidFill>
              <a:latin typeface="Corbel" panose="020B0503020204020204" pitchFamily="34" charset="0"/>
              <a:cs typeface="Arial" charset="0"/>
            </a:endParaRPr>
          </a:p>
          <a:p>
            <a:r>
              <a:rPr lang="en-GB" sz="2400" b="1" i="1" dirty="0">
                <a:solidFill>
                  <a:srgbClr val="002060"/>
                </a:solidFill>
                <a:latin typeface="Corbel" panose="020B0503020204020204" pitchFamily="34" charset="0"/>
                <a:cs typeface="Arial" charset="0"/>
              </a:rPr>
              <a:t>2</a:t>
            </a:r>
            <a:r>
              <a:rPr lang="en-GB" sz="2400" b="1" i="1" baseline="30000" dirty="0">
                <a:solidFill>
                  <a:srgbClr val="002060"/>
                </a:solidFill>
                <a:latin typeface="Corbel" panose="020B0503020204020204" pitchFamily="34" charset="0"/>
                <a:cs typeface="Arial" charset="0"/>
              </a:rPr>
              <a:t>nd</a:t>
            </a:r>
            <a:r>
              <a:rPr lang="en-GB" sz="2400" b="1" i="1" dirty="0">
                <a:solidFill>
                  <a:srgbClr val="002060"/>
                </a:solidFill>
                <a:latin typeface="Corbel" panose="020B0503020204020204" pitchFamily="34" charset="0"/>
                <a:cs typeface="Arial" charset="0"/>
              </a:rPr>
              <a:t> harmonic</a:t>
            </a:r>
            <a:endParaRPr lang="el-GR" sz="2400" b="1" dirty="0">
              <a:solidFill>
                <a:srgbClr val="002060"/>
              </a:solidFill>
              <a:latin typeface="Corbel" panose="020B0503020204020204" pitchFamily="34" charset="0"/>
              <a:cs typeface="Arial" charset="0"/>
            </a:endParaRPr>
          </a:p>
        </p:txBody>
      </p:sp>
      <p:sp>
        <p:nvSpPr>
          <p:cNvPr id="7179" name="Text Box 11"/>
          <p:cNvSpPr txBox="1">
            <a:spLocks noChangeArrowheads="1"/>
          </p:cNvSpPr>
          <p:nvPr/>
        </p:nvSpPr>
        <p:spPr bwMode="auto">
          <a:xfrm>
            <a:off x="5327620" y="3606115"/>
            <a:ext cx="3209506" cy="830997"/>
          </a:xfrm>
          <a:prstGeom prst="rect">
            <a:avLst/>
          </a:prstGeom>
          <a:solidFill>
            <a:schemeClr val="tx1">
              <a:alpha val="60000"/>
            </a:schemeClr>
          </a:solidFill>
          <a:ln w="9525">
            <a:noFill/>
            <a:miter lim="800000"/>
            <a:headEnd/>
            <a:tailEnd/>
          </a:ln>
          <a:effectLst/>
        </p:spPr>
        <p:txBody>
          <a:bodyPr wrap="square">
            <a:spAutoFit/>
          </a:bodyPr>
          <a:lstStyle/>
          <a:p>
            <a:r>
              <a:rPr lang="en-GB" sz="2400" b="1" dirty="0">
                <a:solidFill>
                  <a:srgbClr val="002060"/>
                </a:solidFill>
                <a:latin typeface="Corbel" panose="020B0503020204020204" pitchFamily="34" charset="0"/>
              </a:rPr>
              <a:t>2</a:t>
            </a:r>
            <a:r>
              <a:rPr lang="en-GB" sz="2400" b="1" baseline="30000" dirty="0">
                <a:solidFill>
                  <a:srgbClr val="002060"/>
                </a:solidFill>
                <a:latin typeface="Corbel" panose="020B0503020204020204" pitchFamily="34" charset="0"/>
              </a:rPr>
              <a:t>nd</a:t>
            </a:r>
            <a:r>
              <a:rPr lang="en-GB" sz="2400" b="1" dirty="0">
                <a:solidFill>
                  <a:srgbClr val="002060"/>
                </a:solidFill>
                <a:latin typeface="Corbel" panose="020B0503020204020204" pitchFamily="34" charset="0"/>
              </a:rPr>
              <a:t> overtone </a:t>
            </a:r>
            <a:r>
              <a:rPr lang="en-GB" sz="2400" b="1" i="1" dirty="0">
                <a:solidFill>
                  <a:srgbClr val="002060"/>
                </a:solidFill>
                <a:latin typeface="Corbel" panose="020B0503020204020204" pitchFamily="34" charset="0"/>
              </a:rPr>
              <a:t>l = 3</a:t>
            </a:r>
            <a:r>
              <a:rPr lang="el-GR" sz="2400" b="1" i="1" dirty="0">
                <a:solidFill>
                  <a:srgbClr val="002060"/>
                </a:solidFill>
                <a:latin typeface="Corbel" panose="020B0503020204020204" pitchFamily="34" charset="0"/>
                <a:cs typeface="Arial" charset="0"/>
              </a:rPr>
              <a:t>λ</a:t>
            </a:r>
            <a:r>
              <a:rPr lang="en-GB" sz="2400" b="1" i="1" dirty="0">
                <a:solidFill>
                  <a:srgbClr val="002060"/>
                </a:solidFill>
                <a:latin typeface="Corbel" panose="020B0503020204020204" pitchFamily="34" charset="0"/>
                <a:cs typeface="Arial" charset="0"/>
              </a:rPr>
              <a:t>/2</a:t>
            </a:r>
          </a:p>
          <a:p>
            <a:r>
              <a:rPr lang="en-GB" sz="2400" b="1" i="1" dirty="0">
                <a:solidFill>
                  <a:srgbClr val="002060"/>
                </a:solidFill>
                <a:latin typeface="Corbel" panose="020B0503020204020204" pitchFamily="34" charset="0"/>
                <a:cs typeface="Arial" charset="0"/>
              </a:rPr>
              <a:t>3</a:t>
            </a:r>
            <a:r>
              <a:rPr lang="en-GB" sz="2400" b="1" i="1" baseline="30000" dirty="0">
                <a:solidFill>
                  <a:srgbClr val="002060"/>
                </a:solidFill>
                <a:latin typeface="Corbel" panose="020B0503020204020204" pitchFamily="34" charset="0"/>
                <a:cs typeface="Arial" charset="0"/>
              </a:rPr>
              <a:t>rd</a:t>
            </a:r>
            <a:r>
              <a:rPr lang="en-GB" sz="2400" b="1" i="1" dirty="0">
                <a:solidFill>
                  <a:srgbClr val="002060"/>
                </a:solidFill>
                <a:latin typeface="Corbel" panose="020B0503020204020204" pitchFamily="34" charset="0"/>
                <a:cs typeface="Arial" charset="0"/>
              </a:rPr>
              <a:t> harmonic</a:t>
            </a:r>
            <a:endParaRPr lang="el-GR" sz="2400" b="1" dirty="0">
              <a:solidFill>
                <a:srgbClr val="002060"/>
              </a:solidFill>
              <a:latin typeface="Corbel" panose="020B0503020204020204" pitchFamily="34" charset="0"/>
              <a:cs typeface="Arial" charset="0"/>
            </a:endParaRPr>
          </a:p>
        </p:txBody>
      </p:sp>
      <p:sp>
        <p:nvSpPr>
          <p:cNvPr id="12" name="TextBox 11"/>
          <p:cNvSpPr txBox="1"/>
          <p:nvPr/>
        </p:nvSpPr>
        <p:spPr>
          <a:xfrm>
            <a:off x="214282" y="5572140"/>
            <a:ext cx="8572560" cy="1200329"/>
          </a:xfrm>
          <a:prstGeom prst="rect">
            <a:avLst/>
          </a:prstGeom>
          <a:solidFill>
            <a:schemeClr val="tx1">
              <a:alpha val="60000"/>
            </a:schemeClr>
          </a:solidFill>
        </p:spPr>
        <p:txBody>
          <a:bodyPr wrap="square" rtlCol="0">
            <a:spAutoFit/>
          </a:bodyPr>
          <a:lstStyle/>
          <a:p>
            <a:r>
              <a:rPr lang="en-AU" sz="2400" dirty="0">
                <a:solidFill>
                  <a:srgbClr val="002060"/>
                </a:solidFill>
                <a:latin typeface="Corbel" panose="020B0503020204020204" pitchFamily="34" charset="0"/>
              </a:rPr>
              <a:t>where λ</a:t>
            </a:r>
            <a:r>
              <a:rPr lang="en-AU" sz="2400" i="1" dirty="0">
                <a:solidFill>
                  <a:srgbClr val="002060"/>
                </a:solidFill>
                <a:latin typeface="Corbel" panose="020B0503020204020204" pitchFamily="34" charset="0"/>
              </a:rPr>
              <a:t> is the wavelength of the nth harmonic (m), l is the effective length </a:t>
            </a:r>
            <a:r>
              <a:rPr lang="en-AU" sz="2400" dirty="0">
                <a:solidFill>
                  <a:srgbClr val="002060"/>
                </a:solidFill>
                <a:latin typeface="Corbel" panose="020B0503020204020204" pitchFamily="34" charset="0"/>
              </a:rPr>
              <a:t>of the air column (m) and </a:t>
            </a:r>
            <a:r>
              <a:rPr lang="en-AU" sz="2400" i="1" dirty="0">
                <a:solidFill>
                  <a:srgbClr val="002060"/>
                </a:solidFill>
                <a:latin typeface="Corbel" panose="020B0503020204020204" pitchFamily="34" charset="0"/>
              </a:rPr>
              <a:t>n is the number of the harmonic = 1, 2, 3, ... v is the velocity of </a:t>
            </a:r>
            <a:r>
              <a:rPr lang="en-AU" sz="2400" dirty="0">
                <a:solidFill>
                  <a:srgbClr val="002060"/>
                </a:solidFill>
                <a:latin typeface="Corbel" panose="020B0503020204020204" pitchFamily="34" charset="0"/>
              </a:rPr>
              <a:t>the component waves (ms</a:t>
            </a:r>
            <a:r>
              <a:rPr lang="en-AU" sz="2400" baseline="30000" dirty="0">
                <a:solidFill>
                  <a:srgbClr val="002060"/>
                </a:solidFill>
                <a:latin typeface="Corbel" panose="020B0503020204020204" pitchFamily="34" charset="0"/>
              </a:rPr>
              <a:t>–1</a:t>
            </a:r>
            <a:r>
              <a:rPr lang="en-AU" sz="2400" dirty="0">
                <a:solidFill>
                  <a:srgbClr val="002060"/>
                </a:solidFill>
                <a:latin typeface="Corbel" panose="020B0503020204020204" pitchFamily="34" charset="0"/>
              </a:rPr>
              <a:t>).</a:t>
            </a:r>
          </a:p>
        </p:txBody>
      </p:sp>
      <p:sp>
        <p:nvSpPr>
          <p:cNvPr id="14" name="TextBox 13"/>
          <p:cNvSpPr txBox="1"/>
          <p:nvPr/>
        </p:nvSpPr>
        <p:spPr>
          <a:xfrm>
            <a:off x="2788900" y="4619640"/>
            <a:ext cx="1513048" cy="954107"/>
          </a:xfrm>
          <a:prstGeom prst="rect">
            <a:avLst/>
          </a:prstGeom>
          <a:solidFill>
            <a:schemeClr val="accent2">
              <a:alpha val="60000"/>
            </a:schemeClr>
          </a:solidFill>
        </p:spPr>
        <p:txBody>
          <a:bodyPr wrap="square" rtlCol="0">
            <a:spAutoFit/>
          </a:bodyPr>
          <a:lstStyle/>
          <a:p>
            <a:r>
              <a:rPr lang="en-AU" sz="2800" b="1" dirty="0">
                <a:solidFill>
                  <a:srgbClr val="002060"/>
                </a:solidFill>
                <a:latin typeface="Corbel" panose="020B0503020204020204" pitchFamily="34" charset="0"/>
              </a:rPr>
              <a:t>λ = </a:t>
            </a:r>
            <a:r>
              <a:rPr lang="en-AU" sz="2800" b="1" u="sng" dirty="0">
                <a:solidFill>
                  <a:srgbClr val="002060"/>
                </a:solidFill>
                <a:latin typeface="Corbel" panose="020B0503020204020204" pitchFamily="34" charset="0"/>
              </a:rPr>
              <a:t>  2L  </a:t>
            </a:r>
            <a:r>
              <a:rPr lang="en-AU" sz="2800" b="1" dirty="0">
                <a:solidFill>
                  <a:srgbClr val="002060"/>
                </a:solidFill>
                <a:latin typeface="Corbel" panose="020B0503020204020204" pitchFamily="34" charset="0"/>
              </a:rPr>
              <a:t>     </a:t>
            </a:r>
            <a:endParaRPr lang="en-AU" sz="2800" b="1" u="sng" dirty="0">
              <a:solidFill>
                <a:srgbClr val="002060"/>
              </a:solidFill>
              <a:latin typeface="Corbel" panose="020B0503020204020204" pitchFamily="34" charset="0"/>
            </a:endParaRPr>
          </a:p>
          <a:p>
            <a:r>
              <a:rPr lang="en-AU" sz="2800" b="1" dirty="0">
                <a:solidFill>
                  <a:srgbClr val="002060"/>
                </a:solidFill>
                <a:latin typeface="Corbel" panose="020B0503020204020204" pitchFamily="34" charset="0"/>
              </a:rPr>
              <a:t>          n       </a:t>
            </a:r>
          </a:p>
        </p:txBody>
      </p:sp>
      <p:sp>
        <p:nvSpPr>
          <p:cNvPr id="18" name="TextBox 17"/>
          <p:cNvSpPr txBox="1"/>
          <p:nvPr/>
        </p:nvSpPr>
        <p:spPr>
          <a:xfrm>
            <a:off x="4932041" y="4619640"/>
            <a:ext cx="1440160" cy="954107"/>
          </a:xfrm>
          <a:prstGeom prst="rect">
            <a:avLst/>
          </a:prstGeom>
          <a:solidFill>
            <a:schemeClr val="accent2">
              <a:alpha val="60000"/>
            </a:schemeClr>
          </a:solidFill>
        </p:spPr>
        <p:txBody>
          <a:bodyPr wrap="square" rtlCol="0">
            <a:spAutoFit/>
          </a:bodyPr>
          <a:lstStyle/>
          <a:p>
            <a:r>
              <a:rPr lang="en-AU" sz="2800" b="1" dirty="0">
                <a:solidFill>
                  <a:srgbClr val="002060"/>
                </a:solidFill>
                <a:latin typeface="Corbel" panose="020B0503020204020204" pitchFamily="34" charset="0"/>
              </a:rPr>
              <a:t>f = </a:t>
            </a:r>
            <a:r>
              <a:rPr lang="en-AU" sz="2800" b="1" u="sng" dirty="0">
                <a:solidFill>
                  <a:srgbClr val="002060"/>
                </a:solidFill>
                <a:latin typeface="Corbel" panose="020B0503020204020204" pitchFamily="34" charset="0"/>
              </a:rPr>
              <a:t>  </a:t>
            </a:r>
            <a:r>
              <a:rPr lang="en-AU" sz="2800" b="1" u="sng" dirty="0" err="1">
                <a:solidFill>
                  <a:srgbClr val="002060"/>
                </a:solidFill>
                <a:latin typeface="Corbel" panose="020B0503020204020204" pitchFamily="34" charset="0"/>
              </a:rPr>
              <a:t>nv</a:t>
            </a:r>
            <a:r>
              <a:rPr lang="en-AU" sz="2800" b="1" u="sng" dirty="0">
                <a:solidFill>
                  <a:srgbClr val="002060"/>
                </a:solidFill>
                <a:latin typeface="Corbel" panose="020B0503020204020204" pitchFamily="34" charset="0"/>
              </a:rPr>
              <a:t>  </a:t>
            </a:r>
            <a:r>
              <a:rPr lang="en-AU" sz="2800" b="1" dirty="0">
                <a:solidFill>
                  <a:srgbClr val="002060"/>
                </a:solidFill>
                <a:latin typeface="Corbel" panose="020B0503020204020204" pitchFamily="34" charset="0"/>
              </a:rPr>
              <a:t>     </a:t>
            </a:r>
            <a:endParaRPr lang="en-AU" sz="2800" b="1" u="sng" dirty="0">
              <a:solidFill>
                <a:srgbClr val="002060"/>
              </a:solidFill>
              <a:latin typeface="Corbel" panose="020B0503020204020204" pitchFamily="34" charset="0"/>
            </a:endParaRPr>
          </a:p>
          <a:p>
            <a:r>
              <a:rPr lang="en-AU" sz="2800" b="1" dirty="0">
                <a:solidFill>
                  <a:srgbClr val="002060"/>
                </a:solidFill>
                <a:latin typeface="Corbel" panose="020B0503020204020204" pitchFamily="34" charset="0"/>
              </a:rPr>
              <a:t>        2L       </a:t>
            </a:r>
          </a:p>
        </p:txBody>
      </p:sp>
      <p:sp>
        <p:nvSpPr>
          <p:cNvPr id="13" name="TextBox 12"/>
          <p:cNvSpPr txBox="1"/>
          <p:nvPr/>
        </p:nvSpPr>
        <p:spPr>
          <a:xfrm>
            <a:off x="142844" y="5715"/>
            <a:ext cx="8596199" cy="830997"/>
          </a:xfrm>
          <a:prstGeom prst="rect">
            <a:avLst/>
          </a:prstGeom>
          <a:noFill/>
        </p:spPr>
        <p:txBody>
          <a:bodyPr wrap="none" rtlCol="0">
            <a:spAutoFit/>
          </a:bodyPr>
          <a:lstStyle/>
          <a:p>
            <a:r>
              <a:rPr lang="en-AU" sz="4800" b="1" dirty="0">
                <a:solidFill>
                  <a:schemeClr val="tx2"/>
                </a:solidFill>
                <a:latin typeface="Corbel" panose="020B0503020204020204" pitchFamily="34" charset="0"/>
              </a:rPr>
              <a:t>Stationary Waves in Open Pipes</a:t>
            </a:r>
          </a:p>
        </p:txBody>
      </p:sp>
    </p:spTree>
    <p:extLst>
      <p:ext uri="{BB962C8B-B14F-4D97-AF65-F5344CB8AC3E}">
        <p14:creationId xmlns:p14="http://schemas.microsoft.com/office/powerpoint/2010/main" val="21651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176"/>
                                        </p:tgtEl>
                                        <p:attrNameLst>
                                          <p:attrName>style.visibility</p:attrName>
                                        </p:attrNameLst>
                                      </p:cBhvr>
                                      <p:to>
                                        <p:strVal val="visible"/>
                                      </p:to>
                                    </p:set>
                                    <p:animEffect transition="in" filter="box(out)">
                                      <p:cBhvr>
                                        <p:cTn id="7" dur="500"/>
                                        <p:tgtEl>
                                          <p:spTgt spid="717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box(out)">
                                      <p:cBhvr>
                                        <p:cTn id="12" dur="500"/>
                                        <p:tgtEl>
                                          <p:spTgt spid="717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178"/>
                                        </p:tgtEl>
                                        <p:attrNameLst>
                                          <p:attrName>style.visibility</p:attrName>
                                        </p:attrNameLst>
                                      </p:cBhvr>
                                      <p:to>
                                        <p:strVal val="visible"/>
                                      </p:to>
                                    </p:set>
                                    <p:animEffect transition="in" filter="box(out)">
                                      <p:cBhvr>
                                        <p:cTn id="17" dur="500"/>
                                        <p:tgtEl>
                                          <p:spTgt spid="717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179"/>
                                        </p:tgtEl>
                                        <p:attrNameLst>
                                          <p:attrName>style.visibility</p:attrName>
                                        </p:attrNameLst>
                                      </p:cBhvr>
                                      <p:to>
                                        <p:strVal val="visible"/>
                                      </p:to>
                                    </p:set>
                                    <p:animEffect transition="in" filter="box(out)">
                                      <p:cBhvr>
                                        <p:cTn id="22"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animBg="1"/>
      <p:bldP spid="7177" grpId="0"/>
      <p:bldP spid="7178" grpId="0" animBg="1"/>
      <p:bldP spid="717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67744" y="4477634"/>
            <a:ext cx="2088232" cy="954107"/>
          </a:xfrm>
          <a:prstGeom prst="rect">
            <a:avLst/>
          </a:prstGeom>
          <a:solidFill>
            <a:schemeClr val="accent2">
              <a:alpha val="60000"/>
            </a:schemeClr>
          </a:solidFill>
        </p:spPr>
        <p:txBody>
          <a:bodyPr wrap="square" rtlCol="0">
            <a:spAutoFit/>
          </a:bodyPr>
          <a:lstStyle/>
          <a:p>
            <a:r>
              <a:rPr lang="en-AU" sz="2800" b="1" dirty="0">
                <a:solidFill>
                  <a:srgbClr val="002060"/>
                </a:solidFill>
                <a:latin typeface="Corbel" panose="020B0503020204020204" pitchFamily="34" charset="0"/>
              </a:rPr>
              <a:t>λ = </a:t>
            </a:r>
            <a:r>
              <a:rPr lang="en-AU" sz="2800" b="1" u="sng" dirty="0">
                <a:solidFill>
                  <a:srgbClr val="002060"/>
                </a:solidFill>
                <a:latin typeface="Corbel" panose="020B0503020204020204" pitchFamily="34" charset="0"/>
              </a:rPr>
              <a:t>    4L      </a:t>
            </a:r>
            <a:r>
              <a:rPr lang="en-AU" sz="2800" b="1" u="sng" dirty="0">
                <a:solidFill>
                  <a:srgbClr val="9EA53D"/>
                </a:solidFill>
                <a:latin typeface="Corbel" panose="020B0503020204020204" pitchFamily="34" charset="0"/>
              </a:rPr>
              <a:t>.</a:t>
            </a:r>
            <a:r>
              <a:rPr lang="en-AU" sz="2800" b="1" u="sng" dirty="0">
                <a:solidFill>
                  <a:srgbClr val="002060"/>
                </a:solidFill>
                <a:latin typeface="Corbel" panose="020B0503020204020204" pitchFamily="34" charset="0"/>
              </a:rPr>
              <a:t>  </a:t>
            </a:r>
            <a:r>
              <a:rPr lang="en-AU" sz="2800" b="1" dirty="0">
                <a:solidFill>
                  <a:srgbClr val="002060"/>
                </a:solidFill>
                <a:latin typeface="Corbel" panose="020B0503020204020204" pitchFamily="34" charset="0"/>
              </a:rPr>
              <a:t>     </a:t>
            </a:r>
            <a:endParaRPr lang="en-AU" sz="2800" b="1" u="sng" dirty="0">
              <a:solidFill>
                <a:srgbClr val="002060"/>
              </a:solidFill>
              <a:latin typeface="Corbel" panose="020B0503020204020204" pitchFamily="34" charset="0"/>
            </a:endParaRPr>
          </a:p>
          <a:p>
            <a:r>
              <a:rPr lang="en-AU" sz="2800" b="1" dirty="0">
                <a:solidFill>
                  <a:srgbClr val="002060"/>
                </a:solidFill>
                <a:latin typeface="Corbel" panose="020B0503020204020204" pitchFamily="34" charset="0"/>
              </a:rPr>
              <a:t>       (2n – 1)       </a:t>
            </a:r>
          </a:p>
        </p:txBody>
      </p:sp>
      <p:sp>
        <p:nvSpPr>
          <p:cNvPr id="12" name="TextBox 11"/>
          <p:cNvSpPr txBox="1"/>
          <p:nvPr/>
        </p:nvSpPr>
        <p:spPr>
          <a:xfrm>
            <a:off x="193644" y="5544270"/>
            <a:ext cx="8572560" cy="1200329"/>
          </a:xfrm>
          <a:prstGeom prst="rect">
            <a:avLst/>
          </a:prstGeom>
          <a:solidFill>
            <a:schemeClr val="tx1">
              <a:alpha val="60000"/>
            </a:schemeClr>
          </a:solidFill>
        </p:spPr>
        <p:txBody>
          <a:bodyPr wrap="square" rtlCol="0">
            <a:spAutoFit/>
          </a:bodyPr>
          <a:lstStyle/>
          <a:p>
            <a:r>
              <a:rPr lang="en-AU" sz="2400" dirty="0">
                <a:solidFill>
                  <a:srgbClr val="002060"/>
                </a:solidFill>
                <a:latin typeface="Corbel" panose="020B0503020204020204" pitchFamily="34" charset="0"/>
              </a:rPr>
              <a:t>where λ</a:t>
            </a:r>
            <a:r>
              <a:rPr lang="en-AU" sz="2400" i="1" dirty="0">
                <a:solidFill>
                  <a:srgbClr val="002060"/>
                </a:solidFill>
                <a:latin typeface="Corbel" panose="020B0503020204020204" pitchFamily="34" charset="0"/>
              </a:rPr>
              <a:t> is the wavelength of the nth harmonic (m), l is the effective length </a:t>
            </a:r>
            <a:r>
              <a:rPr lang="en-AU" sz="2400" dirty="0">
                <a:solidFill>
                  <a:srgbClr val="002060"/>
                </a:solidFill>
                <a:latin typeface="Corbel" panose="020B0503020204020204" pitchFamily="34" charset="0"/>
              </a:rPr>
              <a:t>of the air column (m) and </a:t>
            </a:r>
            <a:r>
              <a:rPr lang="en-AU" sz="2400" i="1" dirty="0">
                <a:solidFill>
                  <a:srgbClr val="002060"/>
                </a:solidFill>
                <a:latin typeface="Corbel" panose="020B0503020204020204" pitchFamily="34" charset="0"/>
              </a:rPr>
              <a:t>n is the number of the harmonic = 1, 3, 5, ... v is the velocity of </a:t>
            </a:r>
            <a:r>
              <a:rPr lang="en-AU" sz="2400" dirty="0">
                <a:solidFill>
                  <a:srgbClr val="002060"/>
                </a:solidFill>
                <a:latin typeface="Corbel" panose="020B0503020204020204" pitchFamily="34" charset="0"/>
              </a:rPr>
              <a:t>the component waves (ms</a:t>
            </a:r>
            <a:r>
              <a:rPr lang="en-AU" sz="2400" baseline="30000" dirty="0">
                <a:solidFill>
                  <a:srgbClr val="002060"/>
                </a:solidFill>
                <a:latin typeface="Corbel" panose="020B0503020204020204" pitchFamily="34" charset="0"/>
              </a:rPr>
              <a:t>–1</a:t>
            </a:r>
            <a:r>
              <a:rPr lang="en-AU" sz="2400" dirty="0">
                <a:solidFill>
                  <a:srgbClr val="002060"/>
                </a:solidFill>
                <a:latin typeface="Corbel" panose="020B0503020204020204" pitchFamily="34" charset="0"/>
              </a:rPr>
              <a:t>).</a:t>
            </a:r>
          </a:p>
        </p:txBody>
      </p:sp>
      <p:graphicFrame>
        <p:nvGraphicFramePr>
          <p:cNvPr id="6149" name="Object 5"/>
          <p:cNvGraphicFramePr>
            <a:graphicFrameLocks noChangeAspect="1"/>
          </p:cNvGraphicFramePr>
          <p:nvPr>
            <p:extLst>
              <p:ext uri="{D42A27DB-BD31-4B8C-83A1-F6EECF244321}">
                <p14:modId xmlns:p14="http://schemas.microsoft.com/office/powerpoint/2010/main" val="2132049308"/>
              </p:ext>
            </p:extLst>
          </p:nvPr>
        </p:nvGraphicFramePr>
        <p:xfrm>
          <a:off x="611188" y="857233"/>
          <a:ext cx="4392612" cy="3507872"/>
        </p:xfrm>
        <a:graphic>
          <a:graphicData uri="http://schemas.openxmlformats.org/presentationml/2006/ole">
            <mc:AlternateContent xmlns:mc="http://schemas.openxmlformats.org/markup-compatibility/2006">
              <mc:Choice xmlns:v="urn:schemas-microsoft-com:vml" Requires="v">
                <p:oleObj name="Bitmap Image" r:id="rId2" imgW="3123810" imgH="3161905" progId="PBrush">
                  <p:embed/>
                </p:oleObj>
              </mc:Choice>
              <mc:Fallback>
                <p:oleObj name="Bitmap Image" r:id="rId2" imgW="3123810" imgH="3161905" progId="PBrush">
                  <p:embed/>
                  <p:pic>
                    <p:nvPicPr>
                      <p:cNvPr id="0"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857233"/>
                        <a:ext cx="4392612" cy="3507872"/>
                      </a:xfrm>
                      <a:prstGeom prst="rect">
                        <a:avLst/>
                      </a:prstGeom>
                      <a:noFill/>
                      <a:ln>
                        <a:noFill/>
                      </a:ln>
                      <a:effectLst/>
                    </p:spPr>
                  </p:pic>
                </p:oleObj>
              </mc:Fallback>
            </mc:AlternateContent>
          </a:graphicData>
        </a:graphic>
      </p:graphicFrame>
      <p:sp>
        <p:nvSpPr>
          <p:cNvPr id="6151" name="Text Box 7"/>
          <p:cNvSpPr txBox="1">
            <a:spLocks noChangeArrowheads="1"/>
          </p:cNvSpPr>
          <p:nvPr/>
        </p:nvSpPr>
        <p:spPr bwMode="auto">
          <a:xfrm>
            <a:off x="5003800" y="980728"/>
            <a:ext cx="3384550" cy="830997"/>
          </a:xfrm>
          <a:prstGeom prst="rect">
            <a:avLst/>
          </a:prstGeom>
          <a:solidFill>
            <a:schemeClr val="tx1">
              <a:alpha val="60000"/>
            </a:schemeClr>
          </a:solidFill>
          <a:ln w="9525">
            <a:noFill/>
            <a:miter lim="800000"/>
            <a:headEnd/>
            <a:tailEnd/>
          </a:ln>
          <a:effectLst/>
        </p:spPr>
        <p:txBody>
          <a:bodyPr>
            <a:spAutoFit/>
          </a:bodyPr>
          <a:lstStyle/>
          <a:p>
            <a:r>
              <a:rPr lang="en-GB" sz="2400" b="1" dirty="0">
                <a:solidFill>
                  <a:srgbClr val="002060"/>
                </a:solidFill>
                <a:latin typeface="Corbel" panose="020B0503020204020204" pitchFamily="34" charset="0"/>
              </a:rPr>
              <a:t>FUNDAMENTAL </a:t>
            </a:r>
            <a:r>
              <a:rPr lang="en-GB" sz="2400" b="1" i="1" dirty="0">
                <a:solidFill>
                  <a:srgbClr val="002060"/>
                </a:solidFill>
                <a:latin typeface="Corbel" panose="020B0503020204020204" pitchFamily="34" charset="0"/>
              </a:rPr>
              <a:t>l = </a:t>
            </a:r>
            <a:r>
              <a:rPr lang="el-GR" sz="2400" b="1" i="1" dirty="0">
                <a:solidFill>
                  <a:srgbClr val="002060"/>
                </a:solidFill>
                <a:latin typeface="Corbel" panose="020B0503020204020204" pitchFamily="34" charset="0"/>
                <a:cs typeface="Arial" charset="0"/>
              </a:rPr>
              <a:t>λ</a:t>
            </a:r>
            <a:r>
              <a:rPr lang="en-GB" sz="2400" b="1" i="1" dirty="0">
                <a:solidFill>
                  <a:srgbClr val="002060"/>
                </a:solidFill>
                <a:latin typeface="Corbel" panose="020B0503020204020204" pitchFamily="34" charset="0"/>
                <a:cs typeface="Arial" charset="0"/>
              </a:rPr>
              <a:t>/4</a:t>
            </a:r>
          </a:p>
          <a:p>
            <a:r>
              <a:rPr lang="en-GB" sz="2400" b="1" i="1" dirty="0">
                <a:solidFill>
                  <a:srgbClr val="002060"/>
                </a:solidFill>
                <a:latin typeface="Corbel" panose="020B0503020204020204" pitchFamily="34" charset="0"/>
                <a:cs typeface="Arial" charset="0"/>
              </a:rPr>
              <a:t>1</a:t>
            </a:r>
            <a:r>
              <a:rPr lang="en-GB" sz="2400" b="1" i="1" baseline="30000" dirty="0">
                <a:solidFill>
                  <a:srgbClr val="002060"/>
                </a:solidFill>
                <a:latin typeface="Corbel" panose="020B0503020204020204" pitchFamily="34" charset="0"/>
                <a:cs typeface="Arial" charset="0"/>
              </a:rPr>
              <a:t>st</a:t>
            </a:r>
            <a:r>
              <a:rPr lang="en-GB" sz="2400" b="1" i="1" dirty="0">
                <a:solidFill>
                  <a:srgbClr val="002060"/>
                </a:solidFill>
                <a:latin typeface="Corbel" panose="020B0503020204020204" pitchFamily="34" charset="0"/>
                <a:cs typeface="Arial" charset="0"/>
              </a:rPr>
              <a:t> harmonic</a:t>
            </a:r>
            <a:endParaRPr lang="el-GR" sz="2400" b="1" dirty="0">
              <a:solidFill>
                <a:srgbClr val="002060"/>
              </a:solidFill>
              <a:latin typeface="Corbel" panose="020B0503020204020204" pitchFamily="34" charset="0"/>
              <a:cs typeface="Arial" charset="0"/>
            </a:endParaRPr>
          </a:p>
        </p:txBody>
      </p:sp>
      <p:sp>
        <p:nvSpPr>
          <p:cNvPr id="6152" name="Text Box 8"/>
          <p:cNvSpPr txBox="1">
            <a:spLocks noChangeArrowheads="1"/>
          </p:cNvSpPr>
          <p:nvPr/>
        </p:nvSpPr>
        <p:spPr bwMode="auto">
          <a:xfrm>
            <a:off x="5003800" y="2165955"/>
            <a:ext cx="3384550" cy="830997"/>
          </a:xfrm>
          <a:prstGeom prst="rect">
            <a:avLst/>
          </a:prstGeom>
          <a:solidFill>
            <a:schemeClr val="tx1">
              <a:alpha val="60000"/>
            </a:schemeClr>
          </a:solidFill>
          <a:ln w="9525">
            <a:noFill/>
            <a:miter lim="800000"/>
            <a:headEnd/>
            <a:tailEnd/>
          </a:ln>
          <a:effectLst/>
        </p:spPr>
        <p:txBody>
          <a:bodyPr>
            <a:spAutoFit/>
          </a:bodyPr>
          <a:lstStyle/>
          <a:p>
            <a:r>
              <a:rPr lang="en-GB" sz="2400" b="1" dirty="0">
                <a:solidFill>
                  <a:srgbClr val="002060"/>
                </a:solidFill>
                <a:latin typeface="Corbel" panose="020B0503020204020204" pitchFamily="34" charset="0"/>
              </a:rPr>
              <a:t>1</a:t>
            </a:r>
            <a:r>
              <a:rPr lang="en-GB" sz="2400" b="1" baseline="30000" dirty="0">
                <a:solidFill>
                  <a:srgbClr val="002060"/>
                </a:solidFill>
                <a:latin typeface="Corbel" panose="020B0503020204020204" pitchFamily="34" charset="0"/>
              </a:rPr>
              <a:t>st</a:t>
            </a:r>
            <a:r>
              <a:rPr lang="en-GB" sz="2400" b="1" dirty="0">
                <a:solidFill>
                  <a:srgbClr val="002060"/>
                </a:solidFill>
                <a:latin typeface="Corbel" panose="020B0503020204020204" pitchFamily="34" charset="0"/>
              </a:rPr>
              <a:t> overtone </a:t>
            </a:r>
            <a:r>
              <a:rPr lang="en-GB" sz="2400" b="1" i="1" dirty="0">
                <a:solidFill>
                  <a:srgbClr val="002060"/>
                </a:solidFill>
                <a:latin typeface="Corbel" panose="020B0503020204020204" pitchFamily="34" charset="0"/>
              </a:rPr>
              <a:t>l = 3</a:t>
            </a:r>
            <a:r>
              <a:rPr lang="el-GR" sz="2400" b="1" i="1" dirty="0">
                <a:solidFill>
                  <a:srgbClr val="002060"/>
                </a:solidFill>
                <a:latin typeface="Corbel" panose="020B0503020204020204" pitchFamily="34" charset="0"/>
                <a:cs typeface="Arial" charset="0"/>
              </a:rPr>
              <a:t>λ</a:t>
            </a:r>
            <a:r>
              <a:rPr lang="en-GB" sz="2400" b="1" i="1" dirty="0">
                <a:solidFill>
                  <a:srgbClr val="002060"/>
                </a:solidFill>
                <a:latin typeface="Corbel" panose="020B0503020204020204" pitchFamily="34" charset="0"/>
                <a:cs typeface="Arial" charset="0"/>
              </a:rPr>
              <a:t>/4</a:t>
            </a:r>
          </a:p>
          <a:p>
            <a:r>
              <a:rPr lang="en-GB" sz="2400" b="1" i="1" dirty="0">
                <a:solidFill>
                  <a:srgbClr val="002060"/>
                </a:solidFill>
                <a:latin typeface="Corbel" panose="020B0503020204020204" pitchFamily="34" charset="0"/>
                <a:cs typeface="Arial" charset="0"/>
              </a:rPr>
              <a:t>3rd harmonic</a:t>
            </a:r>
            <a:endParaRPr lang="el-GR" sz="2400" b="1" dirty="0">
              <a:solidFill>
                <a:srgbClr val="002060"/>
              </a:solidFill>
              <a:latin typeface="Corbel" panose="020B0503020204020204" pitchFamily="34" charset="0"/>
              <a:cs typeface="Arial" charset="0"/>
            </a:endParaRPr>
          </a:p>
        </p:txBody>
      </p:sp>
      <p:sp>
        <p:nvSpPr>
          <p:cNvPr id="6153" name="Text Box 9"/>
          <p:cNvSpPr txBox="1">
            <a:spLocks noChangeArrowheads="1"/>
          </p:cNvSpPr>
          <p:nvPr/>
        </p:nvSpPr>
        <p:spPr bwMode="auto">
          <a:xfrm>
            <a:off x="5004048" y="3356992"/>
            <a:ext cx="3384550" cy="830997"/>
          </a:xfrm>
          <a:prstGeom prst="rect">
            <a:avLst/>
          </a:prstGeom>
          <a:solidFill>
            <a:schemeClr val="tx1">
              <a:alpha val="60000"/>
            </a:schemeClr>
          </a:solidFill>
          <a:ln w="9525">
            <a:noFill/>
            <a:miter lim="800000"/>
            <a:headEnd/>
            <a:tailEnd/>
          </a:ln>
          <a:effectLst/>
        </p:spPr>
        <p:txBody>
          <a:bodyPr>
            <a:spAutoFit/>
          </a:bodyPr>
          <a:lstStyle/>
          <a:p>
            <a:r>
              <a:rPr lang="en-GB" sz="2400" b="1" dirty="0">
                <a:solidFill>
                  <a:srgbClr val="002060"/>
                </a:solidFill>
                <a:latin typeface="Corbel" panose="020B0503020204020204" pitchFamily="34" charset="0"/>
              </a:rPr>
              <a:t>2</a:t>
            </a:r>
            <a:r>
              <a:rPr lang="en-GB" sz="2400" b="1" baseline="30000" dirty="0">
                <a:solidFill>
                  <a:srgbClr val="002060"/>
                </a:solidFill>
                <a:latin typeface="Corbel" panose="020B0503020204020204" pitchFamily="34" charset="0"/>
              </a:rPr>
              <a:t>nd</a:t>
            </a:r>
            <a:r>
              <a:rPr lang="en-GB" sz="2400" b="1" dirty="0">
                <a:solidFill>
                  <a:srgbClr val="002060"/>
                </a:solidFill>
                <a:latin typeface="Corbel" panose="020B0503020204020204" pitchFamily="34" charset="0"/>
              </a:rPr>
              <a:t> overtone </a:t>
            </a:r>
            <a:r>
              <a:rPr lang="en-GB" sz="2400" b="1" i="1" dirty="0">
                <a:solidFill>
                  <a:srgbClr val="002060"/>
                </a:solidFill>
                <a:latin typeface="Corbel" panose="020B0503020204020204" pitchFamily="34" charset="0"/>
              </a:rPr>
              <a:t>l = 5</a:t>
            </a:r>
            <a:r>
              <a:rPr lang="el-GR" sz="2400" b="1" i="1" dirty="0">
                <a:solidFill>
                  <a:srgbClr val="002060"/>
                </a:solidFill>
                <a:latin typeface="Corbel" panose="020B0503020204020204" pitchFamily="34" charset="0"/>
                <a:cs typeface="Arial" charset="0"/>
              </a:rPr>
              <a:t>λ</a:t>
            </a:r>
            <a:r>
              <a:rPr lang="en-GB" sz="2400" b="1" i="1" dirty="0">
                <a:solidFill>
                  <a:srgbClr val="002060"/>
                </a:solidFill>
                <a:latin typeface="Corbel" panose="020B0503020204020204" pitchFamily="34" charset="0"/>
                <a:cs typeface="Arial" charset="0"/>
              </a:rPr>
              <a:t>/4</a:t>
            </a:r>
          </a:p>
          <a:p>
            <a:r>
              <a:rPr lang="en-GB" sz="2400" b="1" i="1" dirty="0">
                <a:solidFill>
                  <a:srgbClr val="002060"/>
                </a:solidFill>
                <a:latin typeface="Corbel" panose="020B0503020204020204" pitchFamily="34" charset="0"/>
                <a:cs typeface="Arial" charset="0"/>
              </a:rPr>
              <a:t>5th harmonic</a:t>
            </a:r>
            <a:endParaRPr lang="el-GR" sz="2400" b="1" dirty="0">
              <a:solidFill>
                <a:srgbClr val="002060"/>
              </a:solidFill>
              <a:latin typeface="Corbel" panose="020B0503020204020204" pitchFamily="34" charset="0"/>
              <a:cs typeface="Arial" charset="0"/>
            </a:endParaRPr>
          </a:p>
        </p:txBody>
      </p:sp>
      <p:sp>
        <p:nvSpPr>
          <p:cNvPr id="14" name="TextBox 13"/>
          <p:cNvSpPr txBox="1"/>
          <p:nvPr/>
        </p:nvSpPr>
        <p:spPr>
          <a:xfrm>
            <a:off x="4788024" y="4477634"/>
            <a:ext cx="2576346" cy="954107"/>
          </a:xfrm>
          <a:prstGeom prst="rect">
            <a:avLst/>
          </a:prstGeom>
          <a:solidFill>
            <a:schemeClr val="accent2">
              <a:alpha val="60000"/>
            </a:schemeClr>
          </a:solidFill>
        </p:spPr>
        <p:txBody>
          <a:bodyPr wrap="none" rtlCol="0">
            <a:spAutoFit/>
          </a:bodyPr>
          <a:lstStyle/>
          <a:p>
            <a:r>
              <a:rPr lang="en-AU" sz="2800" b="1" dirty="0">
                <a:solidFill>
                  <a:srgbClr val="002060"/>
                </a:solidFill>
                <a:latin typeface="Corbel" panose="020B0503020204020204" pitchFamily="34" charset="0"/>
              </a:rPr>
              <a:t>f = </a:t>
            </a:r>
            <a:r>
              <a:rPr lang="en-AU" sz="2800" b="1" u="sng" dirty="0">
                <a:solidFill>
                  <a:srgbClr val="002060"/>
                </a:solidFill>
                <a:latin typeface="Corbel" panose="020B0503020204020204" pitchFamily="34" charset="0"/>
              </a:rPr>
              <a:t>  (2n – 1)v  </a:t>
            </a:r>
            <a:r>
              <a:rPr lang="en-AU" sz="2800" b="1" dirty="0">
                <a:solidFill>
                  <a:srgbClr val="002060"/>
                </a:solidFill>
                <a:latin typeface="Corbel" panose="020B0503020204020204" pitchFamily="34" charset="0"/>
              </a:rPr>
              <a:t>     </a:t>
            </a:r>
            <a:endParaRPr lang="en-AU" sz="2800" b="1" u="sng" dirty="0">
              <a:solidFill>
                <a:srgbClr val="002060"/>
              </a:solidFill>
              <a:latin typeface="Corbel" panose="020B0503020204020204" pitchFamily="34" charset="0"/>
            </a:endParaRPr>
          </a:p>
          <a:p>
            <a:r>
              <a:rPr lang="en-AU" sz="2800" b="1" dirty="0">
                <a:solidFill>
                  <a:srgbClr val="002060"/>
                </a:solidFill>
                <a:latin typeface="Corbel" panose="020B0503020204020204" pitchFamily="34" charset="0"/>
              </a:rPr>
              <a:t>              4L       </a:t>
            </a:r>
          </a:p>
        </p:txBody>
      </p:sp>
      <p:sp>
        <p:nvSpPr>
          <p:cNvPr id="10" name="TextBox 9"/>
          <p:cNvSpPr txBox="1"/>
          <p:nvPr/>
        </p:nvSpPr>
        <p:spPr>
          <a:xfrm>
            <a:off x="142844" y="5715"/>
            <a:ext cx="8924815" cy="830997"/>
          </a:xfrm>
          <a:prstGeom prst="rect">
            <a:avLst/>
          </a:prstGeom>
          <a:noFill/>
        </p:spPr>
        <p:txBody>
          <a:bodyPr wrap="none" rtlCol="0">
            <a:spAutoFit/>
          </a:bodyPr>
          <a:lstStyle/>
          <a:p>
            <a:r>
              <a:rPr lang="en-AU" sz="4800" b="1" dirty="0">
                <a:solidFill>
                  <a:schemeClr val="tx2"/>
                </a:solidFill>
                <a:latin typeface="Corbel" panose="020B0503020204020204" pitchFamily="34" charset="0"/>
              </a:rPr>
              <a:t>Stationary Waves in Closed Pipes</a:t>
            </a:r>
          </a:p>
        </p:txBody>
      </p:sp>
    </p:spTree>
    <p:extLst>
      <p:ext uri="{BB962C8B-B14F-4D97-AF65-F5344CB8AC3E}">
        <p14:creationId xmlns:p14="http://schemas.microsoft.com/office/powerpoint/2010/main" val="50825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51"/>
                                        </p:tgtEl>
                                        <p:attrNameLst>
                                          <p:attrName>style.visibility</p:attrName>
                                        </p:attrNameLst>
                                      </p:cBhvr>
                                      <p:to>
                                        <p:strVal val="visible"/>
                                      </p:to>
                                    </p:set>
                                    <p:animEffect transition="in" filter="box(out)">
                                      <p:cBhvr>
                                        <p:cTn id="7" dur="500"/>
                                        <p:tgtEl>
                                          <p:spTgt spid="61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152"/>
                                        </p:tgtEl>
                                        <p:attrNameLst>
                                          <p:attrName>style.visibility</p:attrName>
                                        </p:attrNameLst>
                                      </p:cBhvr>
                                      <p:to>
                                        <p:strVal val="visible"/>
                                      </p:to>
                                    </p:set>
                                    <p:animEffect transition="in" filter="box(out)">
                                      <p:cBhvr>
                                        <p:cTn id="12" dur="500"/>
                                        <p:tgtEl>
                                          <p:spTgt spid="61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6153"/>
                                        </p:tgtEl>
                                        <p:attrNameLst>
                                          <p:attrName>style.visibility</p:attrName>
                                        </p:attrNameLst>
                                      </p:cBhvr>
                                      <p:to>
                                        <p:strVal val="visible"/>
                                      </p:to>
                                    </p:set>
                                    <p:animEffect transition="in" filter="box(out)">
                                      <p:cBhvr>
                                        <p:cTn id="17"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animBg="1"/>
      <p:bldP spid="6152" grpId="0" animBg="1"/>
      <p:bldP spid="615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10.6a</a:t>
            </a:r>
          </a:p>
        </p:txBody>
      </p:sp>
      <p:sp>
        <p:nvSpPr>
          <p:cNvPr id="3" name="Content Placeholder 2"/>
          <p:cNvSpPr>
            <a:spLocks noGrp="1"/>
          </p:cNvSpPr>
          <p:nvPr>
            <p:ph sz="quarter" idx="1"/>
          </p:nvPr>
        </p:nvSpPr>
        <p:spPr>
          <a:xfrm>
            <a:off x="179512" y="1340768"/>
            <a:ext cx="8784976" cy="5400600"/>
          </a:xfrm>
          <a:solidFill>
            <a:schemeClr val="tx1">
              <a:alpha val="60000"/>
            </a:schemeClr>
          </a:solidFill>
        </p:spPr>
        <p:txBody>
          <a:bodyPr>
            <a:noAutofit/>
          </a:bodyPr>
          <a:lstStyle/>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A hearing test speaker emits </a:t>
            </a:r>
          </a:p>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only one frequency at a time. </a:t>
            </a:r>
          </a:p>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The output level is gradually </a:t>
            </a:r>
          </a:p>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altered and a listener notes at </a:t>
            </a:r>
          </a:p>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what sound level he can hear </a:t>
            </a:r>
          </a:p>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the sound. The test is repeated for a range of frequencies and the results are plotted.</a:t>
            </a:r>
            <a:endParaRPr lang="en-AU" dirty="0">
              <a:solidFill>
                <a:srgbClr val="002060"/>
              </a:solidFill>
              <a:latin typeface="Corbel" panose="020B0503020204020204" pitchFamily="34" charset="0"/>
            </a:endParaRPr>
          </a:p>
          <a:p>
            <a:pPr marL="514350" lvl="0" indent="-514350" eaLnBrk="0" fontAlgn="base" hangingPunct="0">
              <a:spcBef>
                <a:spcPct val="0"/>
              </a:spcBef>
              <a:spcAft>
                <a:spcPct val="0"/>
              </a:spcAft>
              <a:buClr>
                <a:srgbClr val="7030A0"/>
              </a:buClr>
              <a:buFont typeface="+mj-lt"/>
              <a:buAutoNum type="alphaLcParenR"/>
            </a:pPr>
            <a:r>
              <a:rPr lang="en-US" dirty="0">
                <a:solidFill>
                  <a:srgbClr val="002060"/>
                </a:solidFill>
                <a:latin typeface="Corbel" panose="020B0503020204020204" pitchFamily="34" charset="0"/>
                <a:ea typeface="Times New Roman" pitchFamily="18" charset="0"/>
                <a:cs typeface="Times New Roman" pitchFamily="18" charset="0"/>
              </a:rPr>
              <a:t>What sound level at 50 Hz gives the same perceived loudness as a level of 20 dB at 500 Hz? </a:t>
            </a:r>
            <a:endParaRPr lang="en-AU" dirty="0">
              <a:solidFill>
                <a:srgbClr val="002060"/>
              </a:solidFill>
              <a:latin typeface="Corbel" panose="020B0503020204020204" pitchFamily="34" charset="0"/>
              <a:cs typeface="Arial" pitchFamily="34" charset="0"/>
            </a:endParaRPr>
          </a:p>
          <a:p>
            <a:pPr marL="514350" lvl="0" indent="-514350" eaLnBrk="0" fontAlgn="base" hangingPunct="0">
              <a:spcBef>
                <a:spcPct val="0"/>
              </a:spcBef>
              <a:spcAft>
                <a:spcPct val="0"/>
              </a:spcAft>
              <a:buClr>
                <a:srgbClr val="7030A0"/>
              </a:buClr>
              <a:buFont typeface="+mj-lt"/>
              <a:buAutoNum type="alphaLcParenR"/>
            </a:pPr>
            <a:r>
              <a:rPr lang="en-AU" dirty="0">
                <a:solidFill>
                  <a:srgbClr val="002060"/>
                </a:solidFill>
                <a:latin typeface="Corbel" panose="020B0503020204020204" pitchFamily="34" charset="0"/>
                <a:ea typeface="Times New Roman" pitchFamily="18" charset="0"/>
                <a:cs typeface="Arial" pitchFamily="34" charset="0"/>
              </a:rPr>
              <a:t>If the sound level produced by the loudspeaker was held at a constant 40 dB while the frequency was varied, what range of frequencies would be heard?</a:t>
            </a:r>
            <a:endParaRPr lang="en-AU" dirty="0">
              <a:solidFill>
                <a:srgbClr val="002060"/>
              </a:solidFill>
              <a:latin typeface="Corbel" panose="020B0503020204020204" pitchFamily="34" charset="0"/>
              <a:cs typeface="Arial"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720" y="-99392"/>
            <a:ext cx="4498280" cy="3680411"/>
          </a:xfrm>
          <a:prstGeom prst="rect">
            <a:avLst/>
          </a:prstGeom>
        </p:spPr>
      </p:pic>
    </p:spTree>
    <p:extLst>
      <p:ext uri="{BB962C8B-B14F-4D97-AF65-F5344CB8AC3E}">
        <p14:creationId xmlns:p14="http://schemas.microsoft.com/office/powerpoint/2010/main" val="25505209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10.6b</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79512" y="1340768"/>
                <a:ext cx="8712968" cy="5256584"/>
              </a:xfrm>
              <a:solidFill>
                <a:schemeClr val="tx1">
                  <a:alpha val="60000"/>
                </a:schemeClr>
              </a:solidFill>
            </p:spPr>
            <p:txBody>
              <a:bodyPr>
                <a:normAutofit fontScale="92500"/>
              </a:bodyPr>
              <a:lstStyle/>
              <a:p>
                <a:pPr marL="0" indent="0">
                  <a:buClr>
                    <a:srgbClr val="7030A0"/>
                  </a:buClr>
                  <a:buNone/>
                </a:pPr>
                <a:r>
                  <a:rPr lang="en-AU" dirty="0">
                    <a:solidFill>
                      <a:srgbClr val="002060"/>
                    </a:solidFill>
                    <a:latin typeface="Corbel" panose="020B0503020204020204" pitchFamily="34" charset="0"/>
                  </a:rPr>
                  <a:t>An organ pipe produces sound at 250 Hz, 500 Hz </a:t>
                </a:r>
                <a:r>
                  <a:rPr lang="en-AU" dirty="0" err="1">
                    <a:solidFill>
                      <a:srgbClr val="002060"/>
                    </a:solidFill>
                    <a:latin typeface="Corbel" panose="020B0503020204020204" pitchFamily="34" charset="0"/>
                  </a:rPr>
                  <a:t>amd</a:t>
                </a:r>
                <a:r>
                  <a:rPr lang="en-AU" dirty="0">
                    <a:solidFill>
                      <a:srgbClr val="002060"/>
                    </a:solidFill>
                    <a:latin typeface="Corbel" panose="020B0503020204020204" pitchFamily="34" charset="0"/>
                  </a:rPr>
                  <a:t> 1000 Hz. Assuming the speed of sound is 330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determine;</a:t>
                </a:r>
              </a:p>
              <a:p>
                <a:pPr marL="514350" indent="-514350">
                  <a:buClr>
                    <a:srgbClr val="7030A0"/>
                  </a:buClr>
                  <a:buAutoNum type="alphaLcParenR"/>
                </a:pPr>
                <a:r>
                  <a:rPr lang="en-AU" dirty="0">
                    <a:solidFill>
                      <a:srgbClr val="002060"/>
                    </a:solidFill>
                    <a:latin typeface="Corbel" panose="020B0503020204020204" pitchFamily="34" charset="0"/>
                  </a:rPr>
                  <a:t>If it is an open or closed pipe</a:t>
                </a:r>
              </a:p>
              <a:p>
                <a:pPr marL="0" indent="0">
                  <a:buClr>
                    <a:srgbClr val="7030A0"/>
                  </a:buClr>
                  <a:buNone/>
                  <a:tabLst>
                    <a:tab pos="541338" algn="l"/>
                  </a:tabLst>
                </a:pPr>
                <a:r>
                  <a:rPr lang="en-AU" dirty="0">
                    <a:solidFill>
                      <a:srgbClr val="002060"/>
                    </a:solidFill>
                    <a:latin typeface="Corbel" panose="020B0503020204020204" pitchFamily="34" charset="0"/>
                  </a:rPr>
                  <a:t>	Ratio of frequency harmonic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500</m:t>
                        </m:r>
                      </m:num>
                      <m:den>
                        <m:r>
                          <a:rPr lang="en-AU" b="0" i="1" smtClean="0">
                            <a:solidFill>
                              <a:srgbClr val="002060"/>
                            </a:solidFill>
                            <a:latin typeface="Cambria Math" panose="02040503050406030204" pitchFamily="18" charset="0"/>
                          </a:rPr>
                          <m:t>250</m:t>
                        </m:r>
                      </m:den>
                    </m:f>
                  </m:oMath>
                </a14:m>
                <a:r>
                  <a:rPr lang="en-AU" dirty="0">
                    <a:solidFill>
                      <a:srgbClr val="002060"/>
                    </a:solidFill>
                    <a:latin typeface="Corbel" panose="020B0503020204020204" pitchFamily="34" charset="0"/>
                  </a:rPr>
                  <a:t> = 2</a:t>
                </a:r>
              </a:p>
              <a:p>
                <a:pPr marL="0" indent="0">
                  <a:buClr>
                    <a:srgbClr val="7030A0"/>
                  </a:buClr>
                  <a:buNone/>
                  <a:tabLst>
                    <a:tab pos="541338" algn="l"/>
                  </a:tabLst>
                </a:pPr>
                <a:r>
                  <a:rPr lang="en-AU" dirty="0">
                    <a:solidFill>
                      <a:srgbClr val="002060"/>
                    </a:solidFill>
                    <a:latin typeface="Corbel" panose="020B0503020204020204" pitchFamily="34" charset="0"/>
                  </a:rPr>
                  <a:t>	Ratio of frequency harmonic = </a:t>
                </a:r>
                <a14:m>
                  <m:oMath xmlns:m="http://schemas.openxmlformats.org/officeDocument/2006/math">
                    <m:f>
                      <m:fPr>
                        <m:ctrlPr>
                          <a:rPr lang="en-AU" i="1">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10</m:t>
                        </m:r>
                        <m:r>
                          <a:rPr lang="en-AU" i="1">
                            <a:solidFill>
                              <a:srgbClr val="002060"/>
                            </a:solidFill>
                            <a:latin typeface="Cambria Math" panose="02040503050406030204" pitchFamily="18" charset="0"/>
                          </a:rPr>
                          <m:t>00</m:t>
                        </m:r>
                      </m:num>
                      <m:den>
                        <m:r>
                          <a:rPr lang="en-AU" i="1">
                            <a:solidFill>
                              <a:srgbClr val="002060"/>
                            </a:solidFill>
                            <a:latin typeface="Cambria Math" panose="02040503050406030204" pitchFamily="18" charset="0"/>
                          </a:rPr>
                          <m:t>250</m:t>
                        </m:r>
                      </m:den>
                    </m:f>
                  </m:oMath>
                </a14:m>
                <a:r>
                  <a:rPr lang="en-AU" dirty="0">
                    <a:solidFill>
                      <a:srgbClr val="002060"/>
                    </a:solidFill>
                    <a:latin typeface="Corbel" panose="020B0503020204020204" pitchFamily="34" charset="0"/>
                  </a:rPr>
                  <a:t> = 4</a:t>
                </a:r>
              </a:p>
              <a:p>
                <a:pPr marL="541338" indent="-541338">
                  <a:buClr>
                    <a:srgbClr val="7030A0"/>
                  </a:buClr>
                  <a:buNone/>
                  <a:tabLst>
                    <a:tab pos="541338" algn="l"/>
                  </a:tabLst>
                </a:pPr>
                <a:r>
                  <a:rPr lang="en-AU" dirty="0">
                    <a:solidFill>
                      <a:srgbClr val="002060"/>
                    </a:solidFill>
                    <a:latin typeface="Corbel" panose="020B0503020204020204" pitchFamily="34" charset="0"/>
                  </a:rPr>
                  <a:t>	This shows the pipe only has even harmonics, hence it has to be an open pipe, as closed pipes can’t have even harmonics.</a:t>
                </a:r>
              </a:p>
              <a:p>
                <a:pPr marL="514350" indent="-514350">
                  <a:buClr>
                    <a:srgbClr val="7030A0"/>
                  </a:buClr>
                  <a:buFont typeface="+mj-lt"/>
                  <a:buAutoNum type="alphaLcParenR" startAt="2"/>
                  <a:tabLst>
                    <a:tab pos="541338" algn="l"/>
                  </a:tabLst>
                </a:pPr>
                <a:r>
                  <a:rPr lang="en-AU" dirty="0">
                    <a:solidFill>
                      <a:srgbClr val="002060"/>
                    </a:solidFill>
                    <a:latin typeface="Corbel" panose="020B0503020204020204" pitchFamily="34" charset="0"/>
                  </a:rPr>
                  <a:t>The length of the pipe</a:t>
                </a:r>
              </a:p>
              <a:p>
                <a:pPr marL="0" indent="0">
                  <a:buClr>
                    <a:srgbClr val="7030A0"/>
                  </a:buClr>
                  <a:buNone/>
                  <a:tabLst>
                    <a:tab pos="541338" algn="l"/>
                  </a:tabLst>
                </a:pPr>
                <a:r>
                  <a:rPr lang="en-AU" b="1" dirty="0">
                    <a:solidFill>
                      <a:srgbClr val="002060"/>
                    </a:solidFill>
                    <a:latin typeface="Corbel" panose="020B0503020204020204" pitchFamily="34" charset="0"/>
                  </a:rPr>
                  <a:t>	</a:t>
                </a:r>
                <a:r>
                  <a:rPr lang="en-AU" dirty="0">
                    <a:solidFill>
                      <a:srgbClr val="002060"/>
                    </a:solidFill>
                    <a:latin typeface="Corbel" panose="020B0503020204020204" pitchFamily="34" charset="0"/>
                  </a:rPr>
                  <a:t>L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𝑛</m:t>
                        </m:r>
                        <m:r>
                          <a:rPr lang="en-AU" b="0" i="1" smtClean="0">
                            <a:solidFill>
                              <a:srgbClr val="002060"/>
                            </a:solidFill>
                            <a:latin typeface="Cambria Math" panose="02040503050406030204" pitchFamily="18" charset="0"/>
                          </a:rPr>
                          <m:t> </m:t>
                        </m:r>
                        <m:r>
                          <a:rPr lang="en-AU" b="0" i="1" smtClean="0">
                            <a:solidFill>
                              <a:srgbClr val="002060"/>
                            </a:solidFill>
                            <a:latin typeface="Cambria Math" panose="02040503050406030204" pitchFamily="18" charset="0"/>
                          </a:rPr>
                          <m:t>𝑣</m:t>
                        </m:r>
                      </m:num>
                      <m:den>
                        <m:r>
                          <a:rPr lang="en-AU" b="0" i="1" smtClean="0">
                            <a:solidFill>
                              <a:srgbClr val="002060"/>
                            </a:solidFill>
                            <a:latin typeface="Cambria Math" panose="02040503050406030204" pitchFamily="18" charset="0"/>
                          </a:rPr>
                          <m:t>2 </m:t>
                        </m:r>
                        <m:r>
                          <a:rPr lang="en-AU" b="0" i="1" smtClean="0">
                            <a:solidFill>
                              <a:srgbClr val="002060"/>
                            </a:solidFill>
                            <a:latin typeface="Cambria Math" panose="02040503050406030204" pitchFamily="18" charset="0"/>
                          </a:rPr>
                          <m:t>𝑓</m:t>
                        </m:r>
                      </m:den>
                    </m:f>
                  </m:oMath>
                </a14:m>
                <a:r>
                  <a:rPr lang="en-AU" dirty="0">
                    <a:solidFill>
                      <a:srgbClr val="002060"/>
                    </a:solidFill>
                    <a:latin typeface="Corbel" panose="020B0503020204020204" pitchFamily="34" charset="0"/>
                  </a:rPr>
                  <a:t>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panose="02040503050406030204" pitchFamily="18" charset="0"/>
                          </a:rPr>
                          <m:t>1 </m:t>
                        </m:r>
                        <m:r>
                          <a:rPr lang="en-AU" b="0" i="1" smtClean="0">
                            <a:solidFill>
                              <a:srgbClr val="002060"/>
                            </a:solidFill>
                            <a:latin typeface="Cambria Math" panose="02040503050406030204" pitchFamily="18" charset="0"/>
                            <a:ea typeface="Cambria Math" panose="02040503050406030204" pitchFamily="18" charset="0"/>
                          </a:rPr>
                          <m:t>×330</m:t>
                        </m:r>
                      </m:num>
                      <m:den>
                        <m:r>
                          <a:rPr lang="en-AU" b="0" i="1" smtClean="0">
                            <a:solidFill>
                              <a:srgbClr val="002060"/>
                            </a:solidFill>
                            <a:latin typeface="Cambria Math" panose="02040503050406030204" pitchFamily="18" charset="0"/>
                          </a:rPr>
                          <m:t>2 </m:t>
                        </m:r>
                        <m:r>
                          <a:rPr lang="en-AU" b="0" i="1" smtClean="0">
                            <a:solidFill>
                              <a:srgbClr val="002060"/>
                            </a:solidFill>
                            <a:latin typeface="Cambria Math" panose="02040503050406030204" pitchFamily="18" charset="0"/>
                            <a:ea typeface="Cambria Math" panose="02040503050406030204" pitchFamily="18" charset="0"/>
                          </a:rPr>
                          <m:t>×250</m:t>
                        </m:r>
                      </m:den>
                    </m:f>
                  </m:oMath>
                </a14:m>
                <a:r>
                  <a:rPr lang="en-AU" dirty="0">
                    <a:solidFill>
                      <a:srgbClr val="002060"/>
                    </a:solidFill>
                    <a:latin typeface="Corbel" panose="020B0503020204020204" pitchFamily="34" charset="0"/>
                  </a:rPr>
                  <a:t> = 0.66 m</a:t>
                </a:r>
                <a:endParaRPr lang="en-AU" u="sng" dirty="0">
                  <a:solidFill>
                    <a:srgbClr val="002060"/>
                  </a:solidFill>
                  <a:latin typeface="Corbel" panose="020B0503020204020204" pitchFamily="34" charset="0"/>
                </a:endParaRPr>
              </a:p>
              <a:p>
                <a:pPr marL="0" indent="0">
                  <a:buClr>
                    <a:srgbClr val="7030A0"/>
                  </a:buClr>
                  <a:buNone/>
                  <a:tabLst>
                    <a:tab pos="541338" algn="l"/>
                  </a:tabLst>
                </a:pPr>
                <a:endParaRPr lang="en-AU" dirty="0">
                  <a:solidFill>
                    <a:srgbClr val="002060"/>
                  </a:solidFill>
                  <a:latin typeface="Corbel" panose="020B05030202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79512" y="1340768"/>
                <a:ext cx="8712968" cy="5256584"/>
              </a:xfrm>
              <a:blipFill rotWithShape="0">
                <a:blip r:embed="rId2"/>
                <a:stretch>
                  <a:fillRect l="-1259" t="-928" r="-1049"/>
                </a:stretch>
              </a:blipFill>
            </p:spPr>
            <p:txBody>
              <a:bodyPr/>
              <a:lstStyle/>
              <a:p>
                <a:r>
                  <a:rPr lang="en-AU">
                    <a:noFill/>
                  </a:rPr>
                  <a:t> </a:t>
                </a:r>
              </a:p>
            </p:txBody>
          </p:sp>
        </mc:Fallback>
      </mc:AlternateContent>
    </p:spTree>
    <p:extLst>
      <p:ext uri="{BB962C8B-B14F-4D97-AF65-F5344CB8AC3E}">
        <p14:creationId xmlns:p14="http://schemas.microsoft.com/office/powerpoint/2010/main" val="12233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10.6c</a:t>
            </a:r>
          </a:p>
        </p:txBody>
      </p:sp>
      <p:sp>
        <p:nvSpPr>
          <p:cNvPr id="3" name="Content Placeholder 2"/>
          <p:cNvSpPr>
            <a:spLocks noGrp="1"/>
          </p:cNvSpPr>
          <p:nvPr>
            <p:ph sz="quarter" idx="1"/>
          </p:nvPr>
        </p:nvSpPr>
        <p:spPr>
          <a:xfrm>
            <a:off x="457200" y="1340768"/>
            <a:ext cx="8229600" cy="5328592"/>
          </a:xfrm>
          <a:solidFill>
            <a:schemeClr val="tx1">
              <a:alpha val="60000"/>
            </a:schemeClr>
          </a:solidFill>
        </p:spPr>
        <p:txBody>
          <a:bodyPr>
            <a:noAutofit/>
          </a:bodyPr>
          <a:lstStyle/>
          <a:p>
            <a:pPr marL="0" indent="0">
              <a:buNone/>
            </a:pPr>
            <a:r>
              <a:rPr lang="en-AU" dirty="0">
                <a:solidFill>
                  <a:srgbClr val="002060"/>
                </a:solidFill>
                <a:latin typeface="Corbel" panose="020B0503020204020204" pitchFamily="34" charset="0"/>
              </a:rPr>
              <a:t>The two speakers below are producing 680 Hz note. Assume the speed of sound in the air is 340 ms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Point P is 10.0 m from speaker A and 12.75 m from speaker B.</a:t>
            </a:r>
          </a:p>
          <a:p>
            <a:endParaRPr lang="en-AU" dirty="0">
              <a:solidFill>
                <a:srgbClr val="002060"/>
              </a:solidFill>
              <a:latin typeface="Corbel" panose="020B0503020204020204" pitchFamily="34" charset="0"/>
            </a:endParaRPr>
          </a:p>
          <a:p>
            <a:endParaRPr lang="en-AU" dirty="0">
              <a:solidFill>
                <a:srgbClr val="002060"/>
              </a:solidFill>
              <a:latin typeface="Corbel" panose="020B0503020204020204" pitchFamily="34" charset="0"/>
            </a:endParaRPr>
          </a:p>
          <a:p>
            <a:endParaRPr lang="en-AU" dirty="0">
              <a:solidFill>
                <a:srgbClr val="002060"/>
              </a:solidFill>
              <a:latin typeface="Corbel" panose="020B0503020204020204" pitchFamily="34" charset="0"/>
            </a:endParaRPr>
          </a:p>
          <a:p>
            <a:pPr marL="0" indent="0">
              <a:buNone/>
            </a:pPr>
            <a:endParaRPr lang="en-AU" dirty="0">
              <a:solidFill>
                <a:srgbClr val="002060"/>
              </a:solidFill>
              <a:latin typeface="Corbel" panose="020B0503020204020204" pitchFamily="34" charset="0"/>
            </a:endParaRPr>
          </a:p>
          <a:p>
            <a:pPr marL="0" indent="0">
              <a:buNone/>
            </a:pPr>
            <a:r>
              <a:rPr lang="en-AU" dirty="0">
                <a:solidFill>
                  <a:srgbClr val="002060"/>
                </a:solidFill>
                <a:latin typeface="Corbel" panose="020B0503020204020204" pitchFamily="34" charset="0"/>
              </a:rPr>
              <a:t>Determine if there is a node or anti-node at point P and what would we hear at this point. You must justify your answer to receive any marks. The wave position next to the speaker is an antinode.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728" y="2708920"/>
            <a:ext cx="5040560" cy="1852569"/>
          </a:xfrm>
          <a:prstGeom prst="rect">
            <a:avLst/>
          </a:prstGeom>
        </p:spPr>
      </p:pic>
    </p:spTree>
    <p:extLst>
      <p:ext uri="{BB962C8B-B14F-4D97-AF65-F5344CB8AC3E}">
        <p14:creationId xmlns:p14="http://schemas.microsoft.com/office/powerpoint/2010/main" val="4230503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000" b="1" dirty="0">
                <a:latin typeface="Corbel" panose="020B0503020204020204" pitchFamily="34" charset="0"/>
              </a:rPr>
              <a:t>Amplitude, Frequency, Period, Speed and Wavelength</a:t>
            </a:r>
            <a:endParaRPr lang="en-AU" dirty="0"/>
          </a:p>
        </p:txBody>
      </p:sp>
      <p:sp>
        <p:nvSpPr>
          <p:cNvPr id="3" name="Content Placeholder 2"/>
          <p:cNvSpPr>
            <a:spLocks noGrp="1"/>
          </p:cNvSpPr>
          <p:nvPr>
            <p:ph sz="quarter" idx="1"/>
          </p:nvPr>
        </p:nvSpPr>
        <p:spPr>
          <a:xfrm>
            <a:off x="457200" y="1340768"/>
            <a:ext cx="8229600" cy="5472608"/>
          </a:xfrm>
          <a:solidFill>
            <a:schemeClr val="tx1">
              <a:alpha val="60000"/>
            </a:schemeClr>
          </a:solidFill>
        </p:spPr>
        <p:txBody>
          <a:bodyPr>
            <a:normAutofit/>
          </a:bodyPr>
          <a:lstStyle/>
          <a:p>
            <a:pPr>
              <a:buClr>
                <a:srgbClr val="7030A0"/>
              </a:buClr>
            </a:pPr>
            <a:r>
              <a:rPr lang="en-AU" dirty="0">
                <a:solidFill>
                  <a:srgbClr val="002060"/>
                </a:solidFill>
                <a:latin typeface="Corbel" panose="020B0503020204020204" pitchFamily="34" charset="0"/>
              </a:rPr>
              <a:t>The</a:t>
            </a:r>
            <a:r>
              <a:rPr lang="en-AU" b="1" dirty="0">
                <a:solidFill>
                  <a:srgbClr val="002060"/>
                </a:solidFill>
                <a:latin typeface="Corbel" panose="020B0503020204020204" pitchFamily="34" charset="0"/>
              </a:rPr>
              <a:t> wavelength </a:t>
            </a:r>
            <a:r>
              <a:rPr lang="en-AU" dirty="0">
                <a:solidFill>
                  <a:srgbClr val="002060"/>
                </a:solidFill>
                <a:latin typeface="Corbel" panose="020B0503020204020204" pitchFamily="34" charset="0"/>
              </a:rPr>
              <a:t>(λ) is the distance between adjacent identical parts of the wave. For a sinusoidal wave this is the distance between troughs (crests). </a:t>
            </a:r>
          </a:p>
          <a:p>
            <a:pPr>
              <a:buClr>
                <a:srgbClr val="7030A0"/>
              </a:buClr>
            </a:pPr>
            <a:endParaRPr lang="en-AU" sz="2400" dirty="0">
              <a:solidFill>
                <a:srgbClr val="002060"/>
              </a:solidFill>
              <a:latin typeface="Corbel" panose="020B0503020204020204" pitchFamily="34" charset="0"/>
            </a:endParaRPr>
          </a:p>
          <a:p>
            <a:pPr>
              <a:buClr>
                <a:srgbClr val="7030A0"/>
              </a:buClr>
            </a:pPr>
            <a:endParaRPr lang="en-AU" dirty="0">
              <a:solidFill>
                <a:srgbClr val="002060"/>
              </a:solidFill>
              <a:latin typeface="Corbel" panose="020B0503020204020204" pitchFamily="34" charset="0"/>
            </a:endParaRPr>
          </a:p>
          <a:p>
            <a:pPr>
              <a:buClr>
                <a:srgbClr val="7030A0"/>
              </a:buClr>
            </a:pPr>
            <a:endParaRPr lang="en-AU" sz="1050" dirty="0">
              <a:solidFill>
                <a:srgbClr val="002060"/>
              </a:solidFill>
              <a:latin typeface="Corbel" panose="020B0503020204020204" pitchFamily="34" charset="0"/>
            </a:endParaRPr>
          </a:p>
          <a:p>
            <a:pPr>
              <a:buClr>
                <a:srgbClr val="7030A0"/>
              </a:buClr>
            </a:pPr>
            <a:r>
              <a:rPr lang="en-AU" dirty="0">
                <a:solidFill>
                  <a:srgbClr val="002060"/>
                </a:solidFill>
                <a:latin typeface="Corbel" panose="020B0503020204020204" pitchFamily="34" charset="0"/>
              </a:rPr>
              <a:t>Wavelength has a unit of distance (m).</a:t>
            </a:r>
          </a:p>
          <a:p>
            <a:pPr>
              <a:buClr>
                <a:srgbClr val="7030A0"/>
              </a:buClr>
            </a:pPr>
            <a:endParaRPr lang="en-AU" dirty="0">
              <a:solidFill>
                <a:srgbClr val="002060"/>
              </a:solidFill>
              <a:latin typeface="Corbel" panose="020B0503020204020204" pitchFamily="34" charset="0"/>
            </a:endParaRPr>
          </a:p>
          <a:p>
            <a:pPr>
              <a:buClr>
                <a:srgbClr val="7030A0"/>
              </a:buClr>
            </a:pPr>
            <a:r>
              <a:rPr lang="en-AU" dirty="0">
                <a:solidFill>
                  <a:srgbClr val="002060"/>
                </a:solidFill>
                <a:latin typeface="Corbel" panose="020B0503020204020204" pitchFamily="34" charset="0"/>
              </a:rPr>
              <a:t>The </a:t>
            </a:r>
            <a:r>
              <a:rPr lang="en-AU" b="1" dirty="0">
                <a:solidFill>
                  <a:srgbClr val="002060"/>
                </a:solidFill>
                <a:latin typeface="Corbel" panose="020B0503020204020204" pitchFamily="34" charset="0"/>
              </a:rPr>
              <a:t>period</a:t>
            </a:r>
            <a:r>
              <a:rPr lang="en-AU" dirty="0">
                <a:solidFill>
                  <a:srgbClr val="002060"/>
                </a:solidFill>
                <a:latin typeface="Corbel" panose="020B0503020204020204" pitchFamily="34" charset="0"/>
              </a:rPr>
              <a:t> (</a:t>
            </a:r>
            <a:r>
              <a:rPr lang="en-AU" i="1" dirty="0">
                <a:solidFill>
                  <a:srgbClr val="002060"/>
                </a:solidFill>
                <a:latin typeface="Corbel" panose="020B0503020204020204" pitchFamily="34" charset="0"/>
              </a:rPr>
              <a:t>T</a:t>
            </a:r>
            <a:r>
              <a:rPr lang="en-AU" dirty="0">
                <a:solidFill>
                  <a:srgbClr val="002060"/>
                </a:solidFill>
                <a:latin typeface="Corbel" panose="020B0503020204020204" pitchFamily="34" charset="0"/>
              </a:rPr>
              <a:t>)</a:t>
            </a:r>
            <a:r>
              <a:rPr lang="en-AU" i="1" dirty="0">
                <a:solidFill>
                  <a:srgbClr val="002060"/>
                </a:solidFill>
                <a:latin typeface="Corbel" panose="020B0503020204020204" pitchFamily="34" charset="0"/>
              </a:rPr>
              <a:t> </a:t>
            </a:r>
            <a:r>
              <a:rPr lang="en-AU" dirty="0">
                <a:solidFill>
                  <a:srgbClr val="002060"/>
                </a:solidFill>
                <a:latin typeface="Corbel" panose="020B0503020204020204" pitchFamily="34" charset="0"/>
              </a:rPr>
              <a:t>is the time taken for one complete up and down motion. </a:t>
            </a:r>
          </a:p>
          <a:p>
            <a:pPr>
              <a:buClr>
                <a:srgbClr val="7030A0"/>
              </a:buClr>
            </a:pPr>
            <a:r>
              <a:rPr lang="en-AU" dirty="0">
                <a:solidFill>
                  <a:srgbClr val="002060"/>
                </a:solidFill>
                <a:latin typeface="Corbel" panose="020B0503020204020204" pitchFamily="34" charset="0"/>
              </a:rPr>
              <a:t>Period has a unit of time (s).</a:t>
            </a:r>
          </a:p>
          <a:p>
            <a:pPr>
              <a:buClr>
                <a:srgbClr val="7030A0"/>
              </a:buClr>
            </a:pPr>
            <a:endParaRPr lang="en-AU" dirty="0">
              <a:solidFill>
                <a:srgbClr val="002060"/>
              </a:solidFill>
              <a:latin typeface="Corbel" panose="020B0503020204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2636912"/>
            <a:ext cx="3723168" cy="1368152"/>
          </a:xfrm>
          <a:prstGeom prst="rect">
            <a:avLst/>
          </a:prstGeom>
          <a:solidFill>
            <a:schemeClr val="tx1"/>
          </a:solid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288" y="5445224"/>
            <a:ext cx="3723168" cy="1368152"/>
          </a:xfrm>
          <a:prstGeom prst="rect">
            <a:avLst/>
          </a:prstGeom>
          <a:solidFill>
            <a:schemeClr val="tx1"/>
          </a:solidFill>
        </p:spPr>
      </p:pic>
    </p:spTree>
    <p:extLst>
      <p:ext uri="{BB962C8B-B14F-4D97-AF65-F5344CB8AC3E}">
        <p14:creationId xmlns:p14="http://schemas.microsoft.com/office/powerpoint/2010/main" val="37751088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90500"/>
            <a:ext cx="8229600" cy="1143000"/>
          </a:xfrm>
        </p:spPr>
        <p:txBody>
          <a:bodyPr>
            <a:normAutofit/>
          </a:bodyPr>
          <a:lstStyle/>
          <a:p>
            <a:r>
              <a:rPr lang="en-AU" sz="4800" b="1" dirty="0">
                <a:latin typeface="Corbel" panose="020B0503020204020204" pitchFamily="34" charset="0"/>
              </a:rPr>
              <a:t>Example 10.6c</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79512" y="1307976"/>
                <a:ext cx="8856984" cy="4065240"/>
              </a:xfrm>
              <a:solidFill>
                <a:schemeClr val="tx1">
                  <a:alpha val="60000"/>
                </a:schemeClr>
              </a:solidFill>
            </p:spPr>
            <p:txBody>
              <a:bodyPr>
                <a:noAutofit/>
              </a:bodyPr>
              <a:lstStyle/>
              <a:p>
                <a:pPr marL="0" indent="0">
                  <a:spcBef>
                    <a:spcPts val="0"/>
                  </a:spcBef>
                  <a:buNone/>
                </a:pPr>
                <a:r>
                  <a:rPr lang="en-AU" dirty="0">
                    <a:solidFill>
                      <a:srgbClr val="002060"/>
                    </a:solidFill>
                    <a:latin typeface="Corbel" panose="020B0503020204020204" pitchFamily="34" charset="0"/>
                  </a:rPr>
                  <a:t>f = 680 Hz</a:t>
                </a:r>
              </a:p>
              <a:p>
                <a:pPr marL="0" indent="0">
                  <a:spcBef>
                    <a:spcPts val="0"/>
                  </a:spcBef>
                  <a:buNone/>
                </a:pPr>
                <a:r>
                  <a:rPr lang="en-AU" dirty="0">
                    <a:solidFill>
                      <a:srgbClr val="002060"/>
                    </a:solidFill>
                    <a:latin typeface="Corbel" panose="020B0503020204020204" pitchFamily="34" charset="0"/>
                  </a:rPr>
                  <a:t>v = 340 ms</a:t>
                </a:r>
                <a:r>
                  <a:rPr lang="en-AU" baseline="30000" dirty="0">
                    <a:solidFill>
                      <a:srgbClr val="002060"/>
                    </a:solidFill>
                    <a:latin typeface="Corbel" panose="020B0503020204020204" pitchFamily="34" charset="0"/>
                  </a:rPr>
                  <a:t>-1</a:t>
                </a:r>
              </a:p>
              <a:p>
                <a:pPr marL="0" indent="0">
                  <a:buNone/>
                </a:pPr>
                <a:r>
                  <a:rPr lang="en-AU" dirty="0">
                    <a:solidFill>
                      <a:srgbClr val="002060"/>
                    </a:solidFill>
                    <a:latin typeface="Corbel" panose="020B0503020204020204" pitchFamily="34" charset="0"/>
                  </a:rPr>
                  <a:t>Hence </a:t>
                </a:r>
                <a:r>
                  <a:rPr lang="el-GR" dirty="0">
                    <a:solidFill>
                      <a:srgbClr val="002060"/>
                    </a:solidFill>
                    <a:latin typeface="Corbel" panose="020B0503020204020204" pitchFamily="34" charset="0"/>
                  </a:rPr>
                  <a:t>λ</a:t>
                </a:r>
                <a:r>
                  <a:rPr lang="en-AU" dirty="0">
                    <a:solidFill>
                      <a:srgbClr val="002060"/>
                    </a:solidFill>
                    <a:latin typeface="Corbel" panose="020B0503020204020204" pitchFamily="34" charset="0"/>
                  </a:rPr>
                  <a:t>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a:rPr>
                          <m:t>𝑣</m:t>
                        </m:r>
                      </m:num>
                      <m:den>
                        <m:r>
                          <a:rPr lang="en-AU" b="0" i="1" smtClean="0">
                            <a:solidFill>
                              <a:srgbClr val="002060"/>
                            </a:solidFill>
                            <a:latin typeface="Cambria Math"/>
                          </a:rPr>
                          <m:t>𝑓</m:t>
                        </m:r>
                      </m:den>
                    </m:f>
                  </m:oMath>
                </a14:m>
                <a:r>
                  <a:rPr lang="en-AU" dirty="0">
                    <a:solidFill>
                      <a:srgbClr val="002060"/>
                    </a:solidFill>
                    <a:latin typeface="Corbel" panose="020B0503020204020204" pitchFamily="34" charset="0"/>
                  </a:rPr>
                  <a:t> = </a:t>
                </a:r>
                <a14:m>
                  <m:oMath xmlns:m="http://schemas.openxmlformats.org/officeDocument/2006/math">
                    <m:f>
                      <m:fPr>
                        <m:ctrlPr>
                          <a:rPr lang="en-AU" i="1">
                            <a:solidFill>
                              <a:srgbClr val="002060"/>
                            </a:solidFill>
                            <a:latin typeface="Cambria Math" panose="02040503050406030204" pitchFamily="18" charset="0"/>
                          </a:rPr>
                        </m:ctrlPr>
                      </m:fPr>
                      <m:num>
                        <m:r>
                          <a:rPr lang="en-AU" b="0" i="1" smtClean="0">
                            <a:solidFill>
                              <a:srgbClr val="002060"/>
                            </a:solidFill>
                            <a:latin typeface="Cambria Math"/>
                          </a:rPr>
                          <m:t>340</m:t>
                        </m:r>
                      </m:num>
                      <m:den>
                        <m:r>
                          <a:rPr lang="en-AU" b="0" i="1" smtClean="0">
                            <a:solidFill>
                              <a:srgbClr val="002060"/>
                            </a:solidFill>
                            <a:latin typeface="Cambria Math"/>
                          </a:rPr>
                          <m:t>680</m:t>
                        </m:r>
                      </m:den>
                    </m:f>
                  </m:oMath>
                </a14:m>
                <a:r>
                  <a:rPr lang="en-AU" dirty="0">
                    <a:solidFill>
                      <a:srgbClr val="002060"/>
                    </a:solidFill>
                    <a:latin typeface="Corbel" panose="020B0503020204020204" pitchFamily="34" charset="0"/>
                  </a:rPr>
                  <a:t> = 0.5 m</a:t>
                </a:r>
              </a:p>
              <a:p>
                <a:pPr marL="0" indent="0">
                  <a:buNone/>
                </a:pPr>
                <a:r>
                  <a:rPr lang="en-AU" b="1" u="sng" dirty="0">
                    <a:solidFill>
                      <a:srgbClr val="002060"/>
                    </a:solidFill>
                    <a:latin typeface="Corbel" panose="020B0503020204020204" pitchFamily="34" charset="0"/>
                  </a:rPr>
                  <a:t>Consider Wave A</a:t>
                </a:r>
              </a:p>
              <a:p>
                <a:pPr marL="0" indent="0">
                  <a:buNone/>
                </a:pPr>
                <a:r>
                  <a:rPr lang="en-AU" dirty="0">
                    <a:solidFill>
                      <a:srgbClr val="002060"/>
                    </a:solidFill>
                    <a:latin typeface="Corbel" panose="020B0503020204020204" pitchFamily="34" charset="0"/>
                  </a:rPr>
                  <a:t>Number of waves = </a:t>
                </a:r>
                <a14:m>
                  <m:oMath xmlns:m="http://schemas.openxmlformats.org/officeDocument/2006/math">
                    <m:f>
                      <m:fPr>
                        <m:ctrlPr>
                          <a:rPr lang="en-AU" i="1">
                            <a:solidFill>
                              <a:srgbClr val="002060"/>
                            </a:solidFill>
                            <a:latin typeface="Cambria Math" panose="02040503050406030204" pitchFamily="18" charset="0"/>
                          </a:rPr>
                        </m:ctrlPr>
                      </m:fPr>
                      <m:num>
                        <m:r>
                          <a:rPr lang="en-AU" b="0" i="1" smtClean="0">
                            <a:solidFill>
                              <a:srgbClr val="002060"/>
                            </a:solidFill>
                            <a:latin typeface="Cambria Math"/>
                          </a:rPr>
                          <m:t>𝑡𝑜𝑡𝑎𝑙</m:t>
                        </m:r>
                        <m:r>
                          <a:rPr lang="en-AU" b="0" i="1" smtClean="0">
                            <a:solidFill>
                              <a:srgbClr val="002060"/>
                            </a:solidFill>
                            <a:latin typeface="Cambria Math"/>
                          </a:rPr>
                          <m:t> </m:t>
                        </m:r>
                        <m:r>
                          <a:rPr lang="en-AU" b="0" i="1" smtClean="0">
                            <a:solidFill>
                              <a:srgbClr val="002060"/>
                            </a:solidFill>
                            <a:latin typeface="Cambria Math"/>
                          </a:rPr>
                          <m:t>𝑙𝑒𝑛𝑔𝑡h</m:t>
                        </m:r>
                      </m:num>
                      <m:den>
                        <m:r>
                          <m:rPr>
                            <m:sty m:val="p"/>
                          </m:rPr>
                          <a:rPr lang="el-GR" i="1" smtClean="0">
                            <a:solidFill>
                              <a:srgbClr val="002060"/>
                            </a:solidFill>
                            <a:latin typeface="Cambria Math"/>
                          </a:rPr>
                          <m:t>λ</m:t>
                        </m:r>
                      </m:den>
                    </m:f>
                  </m:oMath>
                </a14:m>
                <a:r>
                  <a:rPr lang="en-AU" dirty="0">
                    <a:solidFill>
                      <a:srgbClr val="002060"/>
                    </a:solidFill>
                    <a:latin typeface="Corbel" panose="020B0503020204020204" pitchFamily="34" charset="0"/>
                  </a:rPr>
                  <a:t> = </a:t>
                </a:r>
                <a14:m>
                  <m:oMath xmlns:m="http://schemas.openxmlformats.org/officeDocument/2006/math">
                    <m:f>
                      <m:fPr>
                        <m:ctrlPr>
                          <a:rPr lang="en-AU" i="1">
                            <a:solidFill>
                              <a:srgbClr val="002060"/>
                            </a:solidFill>
                            <a:latin typeface="Cambria Math" panose="02040503050406030204" pitchFamily="18" charset="0"/>
                          </a:rPr>
                        </m:ctrlPr>
                      </m:fPr>
                      <m:num>
                        <m:r>
                          <a:rPr lang="en-AU" b="0" i="1" smtClean="0">
                            <a:solidFill>
                              <a:srgbClr val="002060"/>
                            </a:solidFill>
                            <a:latin typeface="Cambria Math"/>
                          </a:rPr>
                          <m:t>10</m:t>
                        </m:r>
                      </m:num>
                      <m:den>
                        <m:r>
                          <a:rPr lang="en-AU" b="0" i="1" smtClean="0">
                            <a:solidFill>
                              <a:srgbClr val="002060"/>
                            </a:solidFill>
                            <a:latin typeface="Cambria Math"/>
                          </a:rPr>
                          <m:t>0.5</m:t>
                        </m:r>
                      </m:den>
                    </m:f>
                  </m:oMath>
                </a14:m>
                <a:r>
                  <a:rPr lang="en-AU" dirty="0">
                    <a:solidFill>
                      <a:srgbClr val="002060"/>
                    </a:solidFill>
                    <a:latin typeface="Corbel" panose="020B0503020204020204" pitchFamily="34" charset="0"/>
                  </a:rPr>
                  <a:t> = 20 complete waves</a:t>
                </a:r>
              </a:p>
              <a:p>
                <a:pPr marL="0" indent="0">
                  <a:buNone/>
                </a:pPr>
                <a:r>
                  <a:rPr lang="en-AU" dirty="0">
                    <a:solidFill>
                      <a:srgbClr val="002060"/>
                    </a:solidFill>
                    <a:latin typeface="Corbel" panose="020B0503020204020204" pitchFamily="34" charset="0"/>
                  </a:rPr>
                  <a:t>So as it has an antinode at the start, then it must be an antinode at the end.</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79512" y="1307976"/>
                <a:ext cx="8856984" cy="4065240"/>
              </a:xfrm>
              <a:blipFill rotWithShape="0">
                <a:blip r:embed="rId2"/>
                <a:stretch>
                  <a:fillRect l="-1376" t="-1502"/>
                </a:stretch>
              </a:blipFill>
            </p:spPr>
            <p:txBody>
              <a:bodyPr/>
              <a:lstStyle/>
              <a:p>
                <a:r>
                  <a:rPr lang="en-AU">
                    <a:noFill/>
                  </a:rPr>
                  <a:t> </a:t>
                </a:r>
              </a:p>
            </p:txBody>
          </p:sp>
        </mc:Fallback>
      </mc:AlternateContent>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3440" y="0"/>
            <a:ext cx="5040560" cy="185256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1629" y="4810468"/>
            <a:ext cx="5734867" cy="2002907"/>
          </a:xfrm>
          <a:prstGeom prst="rect">
            <a:avLst/>
          </a:prstGeom>
        </p:spPr>
      </p:pic>
    </p:spTree>
    <p:extLst>
      <p:ext uri="{BB962C8B-B14F-4D97-AF65-F5344CB8AC3E}">
        <p14:creationId xmlns:p14="http://schemas.microsoft.com/office/powerpoint/2010/main" val="90127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58926"/>
            <a:ext cx="8507288" cy="1143000"/>
          </a:xfrm>
        </p:spPr>
        <p:txBody>
          <a:bodyPr>
            <a:normAutofit/>
          </a:bodyPr>
          <a:lstStyle/>
          <a:p>
            <a:r>
              <a:rPr lang="en-AU" sz="4800" b="1" dirty="0">
                <a:latin typeface="Corbel" panose="020B0503020204020204" pitchFamily="34" charset="0"/>
              </a:rPr>
              <a:t>Example 10.6c</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35496" y="1301926"/>
                <a:ext cx="9073008" cy="3783258"/>
              </a:xfrm>
              <a:solidFill>
                <a:schemeClr val="tx1">
                  <a:alpha val="60000"/>
                </a:schemeClr>
              </a:solidFill>
            </p:spPr>
            <p:txBody>
              <a:bodyPr>
                <a:noAutofit/>
              </a:bodyPr>
              <a:lstStyle/>
              <a:p>
                <a:pPr marL="0" indent="0">
                  <a:buNone/>
                </a:pPr>
                <a:r>
                  <a:rPr lang="en-AU" dirty="0">
                    <a:solidFill>
                      <a:srgbClr val="002060"/>
                    </a:solidFill>
                    <a:latin typeface="Corbel" panose="020B0503020204020204" pitchFamily="34" charset="0"/>
                  </a:rPr>
                  <a:t>f = 680 Hz</a:t>
                </a:r>
              </a:p>
              <a:p>
                <a:pPr marL="0" indent="0">
                  <a:spcBef>
                    <a:spcPts val="0"/>
                  </a:spcBef>
                  <a:buNone/>
                </a:pPr>
                <a:r>
                  <a:rPr lang="en-AU" dirty="0">
                    <a:solidFill>
                      <a:srgbClr val="002060"/>
                    </a:solidFill>
                    <a:latin typeface="Corbel" panose="020B0503020204020204" pitchFamily="34" charset="0"/>
                  </a:rPr>
                  <a:t>v = 340 ms</a:t>
                </a:r>
                <a:r>
                  <a:rPr lang="en-AU" baseline="30000" dirty="0">
                    <a:solidFill>
                      <a:srgbClr val="002060"/>
                    </a:solidFill>
                    <a:latin typeface="Corbel" panose="020B0503020204020204" pitchFamily="34" charset="0"/>
                  </a:rPr>
                  <a:t>-1</a:t>
                </a:r>
              </a:p>
              <a:p>
                <a:pPr marL="0" indent="0">
                  <a:buNone/>
                </a:pPr>
                <a:r>
                  <a:rPr lang="en-AU" dirty="0">
                    <a:solidFill>
                      <a:srgbClr val="002060"/>
                    </a:solidFill>
                    <a:latin typeface="Corbel" panose="020B0503020204020204" pitchFamily="34" charset="0"/>
                  </a:rPr>
                  <a:t>Hence </a:t>
                </a:r>
                <a:r>
                  <a:rPr lang="el-GR" dirty="0">
                    <a:solidFill>
                      <a:srgbClr val="002060"/>
                    </a:solidFill>
                    <a:latin typeface="Corbel" panose="020B0503020204020204" pitchFamily="34" charset="0"/>
                  </a:rPr>
                  <a:t>λ</a:t>
                </a:r>
                <a:r>
                  <a:rPr lang="en-AU" dirty="0">
                    <a:solidFill>
                      <a:srgbClr val="002060"/>
                    </a:solidFill>
                    <a:latin typeface="Corbel" panose="020B0503020204020204" pitchFamily="34" charset="0"/>
                  </a:rPr>
                  <a:t> = </a:t>
                </a:r>
                <a14:m>
                  <m:oMath xmlns:m="http://schemas.openxmlformats.org/officeDocument/2006/math">
                    <m:f>
                      <m:fPr>
                        <m:ctrlPr>
                          <a:rPr lang="en-AU" i="1" smtClean="0">
                            <a:solidFill>
                              <a:srgbClr val="002060"/>
                            </a:solidFill>
                            <a:latin typeface="Cambria Math" panose="02040503050406030204" pitchFamily="18" charset="0"/>
                          </a:rPr>
                        </m:ctrlPr>
                      </m:fPr>
                      <m:num>
                        <m:r>
                          <a:rPr lang="en-AU" b="0" i="1" smtClean="0">
                            <a:solidFill>
                              <a:srgbClr val="002060"/>
                            </a:solidFill>
                            <a:latin typeface="Cambria Math"/>
                          </a:rPr>
                          <m:t>𝑣</m:t>
                        </m:r>
                      </m:num>
                      <m:den>
                        <m:r>
                          <a:rPr lang="en-AU" b="0" i="1" smtClean="0">
                            <a:solidFill>
                              <a:srgbClr val="002060"/>
                            </a:solidFill>
                            <a:latin typeface="Cambria Math"/>
                          </a:rPr>
                          <m:t>𝑓</m:t>
                        </m:r>
                      </m:den>
                    </m:f>
                  </m:oMath>
                </a14:m>
                <a:r>
                  <a:rPr lang="en-AU" dirty="0">
                    <a:solidFill>
                      <a:srgbClr val="002060"/>
                    </a:solidFill>
                    <a:latin typeface="Corbel" panose="020B0503020204020204" pitchFamily="34" charset="0"/>
                  </a:rPr>
                  <a:t> = </a:t>
                </a:r>
                <a14:m>
                  <m:oMath xmlns:m="http://schemas.openxmlformats.org/officeDocument/2006/math">
                    <m:f>
                      <m:fPr>
                        <m:ctrlPr>
                          <a:rPr lang="en-AU" i="1">
                            <a:solidFill>
                              <a:srgbClr val="002060"/>
                            </a:solidFill>
                            <a:latin typeface="Cambria Math" panose="02040503050406030204" pitchFamily="18" charset="0"/>
                          </a:rPr>
                        </m:ctrlPr>
                      </m:fPr>
                      <m:num>
                        <m:r>
                          <a:rPr lang="en-AU" b="0" i="1" smtClean="0">
                            <a:solidFill>
                              <a:srgbClr val="002060"/>
                            </a:solidFill>
                            <a:latin typeface="Cambria Math"/>
                          </a:rPr>
                          <m:t>340</m:t>
                        </m:r>
                      </m:num>
                      <m:den>
                        <m:r>
                          <a:rPr lang="en-AU" b="0" i="1" smtClean="0">
                            <a:solidFill>
                              <a:srgbClr val="002060"/>
                            </a:solidFill>
                            <a:latin typeface="Cambria Math"/>
                          </a:rPr>
                          <m:t>680</m:t>
                        </m:r>
                      </m:den>
                    </m:f>
                  </m:oMath>
                </a14:m>
                <a:r>
                  <a:rPr lang="en-AU" dirty="0">
                    <a:solidFill>
                      <a:srgbClr val="002060"/>
                    </a:solidFill>
                    <a:latin typeface="Corbel" panose="020B0503020204020204" pitchFamily="34" charset="0"/>
                  </a:rPr>
                  <a:t> = 0.5 m</a:t>
                </a:r>
              </a:p>
              <a:p>
                <a:pPr marL="0" indent="0">
                  <a:buNone/>
                </a:pPr>
                <a:r>
                  <a:rPr lang="en-AU" b="1" u="sng" dirty="0">
                    <a:solidFill>
                      <a:srgbClr val="002060"/>
                    </a:solidFill>
                    <a:latin typeface="Corbel" panose="020B0503020204020204" pitchFamily="34" charset="0"/>
                  </a:rPr>
                  <a:t>Consider Wave B</a:t>
                </a:r>
              </a:p>
              <a:p>
                <a:pPr marL="0" indent="0">
                  <a:buNone/>
                </a:pPr>
                <a:r>
                  <a:rPr lang="en-AU" dirty="0">
                    <a:solidFill>
                      <a:srgbClr val="002060"/>
                    </a:solidFill>
                    <a:latin typeface="Corbel" panose="020B0503020204020204" pitchFamily="34" charset="0"/>
                  </a:rPr>
                  <a:t>Number of waves = </a:t>
                </a:r>
                <a14:m>
                  <m:oMath xmlns:m="http://schemas.openxmlformats.org/officeDocument/2006/math">
                    <m:f>
                      <m:fPr>
                        <m:ctrlPr>
                          <a:rPr lang="en-AU" i="1">
                            <a:solidFill>
                              <a:srgbClr val="002060"/>
                            </a:solidFill>
                            <a:latin typeface="Cambria Math" panose="02040503050406030204" pitchFamily="18" charset="0"/>
                          </a:rPr>
                        </m:ctrlPr>
                      </m:fPr>
                      <m:num>
                        <m:r>
                          <a:rPr lang="en-AU" b="0" i="1" smtClean="0">
                            <a:solidFill>
                              <a:srgbClr val="002060"/>
                            </a:solidFill>
                            <a:latin typeface="Cambria Math"/>
                          </a:rPr>
                          <m:t>𝑡𝑜𝑡𝑎𝑙</m:t>
                        </m:r>
                        <m:r>
                          <a:rPr lang="en-AU" b="0" i="1" smtClean="0">
                            <a:solidFill>
                              <a:srgbClr val="002060"/>
                            </a:solidFill>
                            <a:latin typeface="Cambria Math"/>
                          </a:rPr>
                          <m:t> </m:t>
                        </m:r>
                        <m:r>
                          <a:rPr lang="en-AU" b="0" i="1" smtClean="0">
                            <a:solidFill>
                              <a:srgbClr val="002060"/>
                            </a:solidFill>
                            <a:latin typeface="Cambria Math"/>
                          </a:rPr>
                          <m:t>𝑙𝑒𝑛𝑔𝑡h</m:t>
                        </m:r>
                      </m:num>
                      <m:den>
                        <m:r>
                          <m:rPr>
                            <m:sty m:val="p"/>
                          </m:rPr>
                          <a:rPr lang="el-GR" i="1" smtClean="0">
                            <a:solidFill>
                              <a:srgbClr val="002060"/>
                            </a:solidFill>
                            <a:latin typeface="Cambria Math"/>
                          </a:rPr>
                          <m:t>λ</m:t>
                        </m:r>
                      </m:den>
                    </m:f>
                  </m:oMath>
                </a14:m>
                <a:r>
                  <a:rPr lang="en-AU" dirty="0">
                    <a:solidFill>
                      <a:srgbClr val="002060"/>
                    </a:solidFill>
                    <a:latin typeface="Corbel" panose="020B0503020204020204" pitchFamily="34" charset="0"/>
                  </a:rPr>
                  <a:t> = </a:t>
                </a:r>
                <a14:m>
                  <m:oMath xmlns:m="http://schemas.openxmlformats.org/officeDocument/2006/math">
                    <m:f>
                      <m:fPr>
                        <m:ctrlPr>
                          <a:rPr lang="en-AU" i="1">
                            <a:solidFill>
                              <a:srgbClr val="002060"/>
                            </a:solidFill>
                            <a:latin typeface="Cambria Math" panose="02040503050406030204" pitchFamily="18" charset="0"/>
                          </a:rPr>
                        </m:ctrlPr>
                      </m:fPr>
                      <m:num>
                        <m:r>
                          <a:rPr lang="en-AU" b="0" i="1" smtClean="0">
                            <a:solidFill>
                              <a:srgbClr val="002060"/>
                            </a:solidFill>
                            <a:latin typeface="Cambria Math"/>
                          </a:rPr>
                          <m:t>12.75</m:t>
                        </m:r>
                      </m:num>
                      <m:den>
                        <m:r>
                          <a:rPr lang="en-AU" b="0" i="1" smtClean="0">
                            <a:solidFill>
                              <a:srgbClr val="002060"/>
                            </a:solidFill>
                            <a:latin typeface="Cambria Math"/>
                          </a:rPr>
                          <m:t>0.5</m:t>
                        </m:r>
                      </m:den>
                    </m:f>
                  </m:oMath>
                </a14:m>
                <a:r>
                  <a:rPr lang="en-AU" dirty="0">
                    <a:solidFill>
                      <a:srgbClr val="002060"/>
                    </a:solidFill>
                    <a:latin typeface="Corbel" panose="020B0503020204020204" pitchFamily="34" charset="0"/>
                  </a:rPr>
                  <a:t> = 25.5 complete waves</a:t>
                </a:r>
              </a:p>
              <a:p>
                <a:pPr marL="0" indent="0">
                  <a:buNone/>
                </a:pPr>
                <a:r>
                  <a:rPr lang="en-AU" dirty="0">
                    <a:solidFill>
                      <a:srgbClr val="002060"/>
                    </a:solidFill>
                    <a:latin typeface="Corbel" panose="020B0503020204020204" pitchFamily="34" charset="0"/>
                  </a:rPr>
                  <a:t>So as it has an antinode at the start, then it must be an antinode at the end, but finish 180</a:t>
                </a:r>
                <a:r>
                  <a:rPr lang="en-AU" baseline="30000" dirty="0">
                    <a:solidFill>
                      <a:srgbClr val="002060"/>
                    </a:solidFill>
                    <a:latin typeface="Corbel" panose="020B0503020204020204" pitchFamily="34" charset="0"/>
                  </a:rPr>
                  <a:t>o </a:t>
                </a:r>
                <a:r>
                  <a:rPr lang="en-AU" dirty="0">
                    <a:solidFill>
                      <a:srgbClr val="002060"/>
                    </a:solidFill>
                    <a:latin typeface="Corbel" panose="020B0503020204020204" pitchFamily="34" charset="0"/>
                  </a:rPr>
                  <a:t>out of phase.</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35496" y="1301926"/>
                <a:ext cx="9073008" cy="3783258"/>
              </a:xfrm>
              <a:blipFill rotWithShape="0">
                <a:blip r:embed="rId2"/>
                <a:stretch>
                  <a:fillRect l="-1411" t="-1613" r="-336" b="-5484"/>
                </a:stretch>
              </a:blipFill>
            </p:spPr>
            <p:txBody>
              <a:bodyPr/>
              <a:lstStyle/>
              <a:p>
                <a:r>
                  <a:rPr lang="en-AU">
                    <a:noFill/>
                  </a:rPr>
                  <a:t> </a:t>
                </a:r>
              </a:p>
            </p:txBody>
          </p:sp>
        </mc:Fallback>
      </mc:AlternateContent>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3440" y="0"/>
            <a:ext cx="5040560" cy="185256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3973" y="4992386"/>
            <a:ext cx="5076054" cy="1865614"/>
          </a:xfrm>
          <a:prstGeom prst="rect">
            <a:avLst/>
          </a:prstGeom>
        </p:spPr>
      </p:pic>
    </p:spTree>
    <p:extLst>
      <p:ext uri="{BB962C8B-B14F-4D97-AF65-F5344CB8AC3E}">
        <p14:creationId xmlns:p14="http://schemas.microsoft.com/office/powerpoint/2010/main" val="359336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0"/>
            <a:ext cx="8435280" cy="3561184"/>
          </a:xfrm>
          <a:solidFill>
            <a:schemeClr val="tx1">
              <a:alpha val="60000"/>
            </a:schemeClr>
          </a:solidFill>
        </p:spPr>
        <p:txBody>
          <a:bodyPr>
            <a:normAutofit/>
          </a:bodyPr>
          <a:lstStyle/>
          <a:p>
            <a:pPr marL="0" indent="0">
              <a:buNone/>
            </a:pPr>
            <a:r>
              <a:rPr lang="en-AU" dirty="0">
                <a:solidFill>
                  <a:srgbClr val="002060"/>
                </a:solidFill>
                <a:latin typeface="Corbel" panose="020B0503020204020204" pitchFamily="34" charset="0"/>
              </a:rPr>
              <a:t>f = 680 Hz</a:t>
            </a:r>
          </a:p>
          <a:p>
            <a:pPr marL="0" indent="0">
              <a:buNone/>
            </a:pPr>
            <a:r>
              <a:rPr lang="en-AU" dirty="0">
                <a:solidFill>
                  <a:srgbClr val="002060"/>
                </a:solidFill>
                <a:latin typeface="Corbel" panose="020B0503020204020204" pitchFamily="34" charset="0"/>
              </a:rPr>
              <a:t>v = 340 ms</a:t>
            </a:r>
            <a:r>
              <a:rPr lang="en-AU" baseline="30000" dirty="0">
                <a:solidFill>
                  <a:srgbClr val="002060"/>
                </a:solidFill>
                <a:latin typeface="Corbel" panose="020B0503020204020204" pitchFamily="34" charset="0"/>
              </a:rPr>
              <a:t>-1</a:t>
            </a:r>
          </a:p>
          <a:p>
            <a:pPr marL="0" indent="0">
              <a:buNone/>
            </a:pPr>
            <a:r>
              <a:rPr lang="en-AU" dirty="0">
                <a:solidFill>
                  <a:srgbClr val="002060"/>
                </a:solidFill>
                <a:latin typeface="Corbel" panose="020B0503020204020204" pitchFamily="34" charset="0"/>
              </a:rPr>
              <a:t>As the two antinodes are opposite to each other at point P, there will be total annihilation of the wave, hence producing no sound (or very minimal sound).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933056"/>
            <a:ext cx="8435280" cy="2928350"/>
          </a:xfrm>
          <a:prstGeom prst="rect">
            <a:avLst/>
          </a:prstGeom>
        </p:spPr>
      </p:pic>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10.6b</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933056"/>
            <a:ext cx="8435280" cy="2924944"/>
          </a:xfrm>
          <a:prstGeom prst="rect">
            <a:avLst/>
          </a:prstGeom>
        </p:spPr>
      </p:pic>
    </p:spTree>
    <p:extLst>
      <p:ext uri="{BB962C8B-B14F-4D97-AF65-F5344CB8AC3E}">
        <p14:creationId xmlns:p14="http://schemas.microsoft.com/office/powerpoint/2010/main" val="139763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19572" y="2564904"/>
            <a:ext cx="7704855"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The principles of superposition and wave behaviour explains the fundamentals of sound and music.</a:t>
            </a:r>
          </a:p>
        </p:txBody>
      </p:sp>
    </p:spTree>
    <p:extLst>
      <p:ext uri="{BB962C8B-B14F-4D97-AF65-F5344CB8AC3E}">
        <p14:creationId xmlns:p14="http://schemas.microsoft.com/office/powerpoint/2010/main" val="352845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7" y="1844824"/>
            <a:ext cx="7344816" cy="1384995"/>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Air Columns</a:t>
            </a:r>
          </a:p>
          <a:p>
            <a:r>
              <a:rPr lang="en-AU" sz="2800" dirty="0">
                <a:solidFill>
                  <a:schemeClr val="tx2"/>
                </a:solidFill>
                <a:latin typeface="Arial" pitchFamily="34" charset="0"/>
                <a:cs typeface="Arial" pitchFamily="34" charset="0"/>
              </a:rPr>
              <a:t>Open pipes</a:t>
            </a:r>
          </a:p>
          <a:p>
            <a:r>
              <a:rPr lang="en-AU" sz="2800" dirty="0">
                <a:solidFill>
                  <a:schemeClr val="tx2"/>
                </a:solidFill>
                <a:latin typeface="Arial" pitchFamily="34" charset="0"/>
                <a:cs typeface="Arial" pitchFamily="34" charset="0"/>
              </a:rPr>
              <a:t>Closed pipes</a:t>
            </a:r>
          </a:p>
        </p:txBody>
      </p:sp>
    </p:spTree>
    <p:extLst>
      <p:ext uri="{BB962C8B-B14F-4D97-AF65-F5344CB8AC3E}">
        <p14:creationId xmlns:p14="http://schemas.microsoft.com/office/powerpoint/2010/main" val="4043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10.6 -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10.7, page 343-346 and answer </a:t>
            </a:r>
          </a:p>
          <a:p>
            <a:pPr marL="0" indent="0">
              <a:spcAft>
                <a:spcPts val="1200"/>
              </a:spcAft>
              <a:buNone/>
            </a:pPr>
            <a:r>
              <a:rPr lang="en-AU" sz="2800" dirty="0">
                <a:solidFill>
                  <a:schemeClr val="tx2"/>
                </a:solidFill>
                <a:latin typeface="Arial" pitchFamily="34" charset="0"/>
                <a:cs typeface="Arial" pitchFamily="34" charset="0"/>
              </a:rPr>
              <a:t>	Q1&amp;2 Set 10.7</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1601649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a:t>Page Setup</a:t>
            </a:r>
          </a:p>
        </p:txBody>
      </p:sp>
      <p:sp>
        <p:nvSpPr>
          <p:cNvPr id="5123" name="Espace réservé du contenu 2"/>
          <p:cNvSpPr>
            <a:spLocks noGrp="1"/>
          </p:cNvSpPr>
          <p:nvPr>
            <p:ph idx="1"/>
          </p:nvPr>
        </p:nvSpPr>
        <p:spPr>
          <a:xfrm>
            <a:off x="457200" y="1268760"/>
            <a:ext cx="8229600" cy="5400600"/>
          </a:xfrm>
          <a:solidFill>
            <a:schemeClr val="accent1"/>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a:solidFill>
                <a:schemeClr val="bg1">
                  <a:lumMod val="50000"/>
                </a:schemeClr>
              </a:solidFill>
              <a:effectLst/>
            </a:endParaRPr>
          </a:p>
        </p:txBody>
      </p:sp>
      <p:grpSp>
        <p:nvGrpSpPr>
          <p:cNvPr id="4" name="Group 3"/>
          <p:cNvGrpSpPr/>
          <p:nvPr/>
        </p:nvGrpSpPr>
        <p:grpSpPr>
          <a:xfrm>
            <a:off x="467544" y="3037038"/>
            <a:ext cx="8280920" cy="6008586"/>
            <a:chOff x="971600" y="2276872"/>
            <a:chExt cx="7046046" cy="5112568"/>
          </a:xfrm>
        </p:grpSpPr>
        <p:grpSp>
          <p:nvGrpSpPr>
            <p:cNvPr id="5" name="Group 4"/>
            <p:cNvGrpSpPr/>
            <p:nvPr/>
          </p:nvGrpSpPr>
          <p:grpSpPr>
            <a:xfrm>
              <a:off x="971600" y="2276872"/>
              <a:ext cx="7046046" cy="5112568"/>
              <a:chOff x="971600" y="2276872"/>
              <a:chExt cx="7046046"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97589"/>
                <a:ext cx="7046046" cy="2359576"/>
                <a:chOff x="971600" y="1361485"/>
                <a:chExt cx="7046046" cy="2359576"/>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a:solidFill>
                        <a:schemeClr val="bg1">
                          <a:lumMod val="50000"/>
                        </a:schemeClr>
                      </a:solidFill>
                    </a:rPr>
                    <a:t>Focus:</a:t>
                  </a:r>
                  <a:r>
                    <a:rPr lang="en-AU" sz="2400" dirty="0">
                      <a:solidFill>
                        <a:schemeClr val="bg1">
                          <a:lumMod val="50000"/>
                        </a:schemeClr>
                      </a:solidFill>
                    </a:rPr>
                    <a:t> State the Chapter Number, Title and the page numbers (3 lines).  </a:t>
                  </a:r>
                </a:p>
              </p:txBody>
            </p:sp>
            <p:sp>
              <p:nvSpPr>
                <p:cNvPr id="10" name="TextBox 9"/>
                <p:cNvSpPr txBox="1"/>
                <p:nvPr/>
              </p:nvSpPr>
              <p:spPr>
                <a:xfrm>
                  <a:off x="971600" y="2385473"/>
                  <a:ext cx="5155404" cy="1335588"/>
                </a:xfrm>
                <a:prstGeom prst="rect">
                  <a:avLst/>
                </a:prstGeom>
                <a:noFill/>
                <a:ln>
                  <a:noFill/>
                </a:ln>
              </p:spPr>
              <p:txBody>
                <a:bodyPr wrap="square" rtlCol="0">
                  <a:spAutoFit/>
                </a:bodyPr>
                <a:lstStyle/>
                <a:p>
                  <a:r>
                    <a:rPr lang="en-AU" sz="2400" b="1" u="sng" dirty="0">
                      <a:solidFill>
                        <a:schemeClr val="bg1">
                          <a:lumMod val="50000"/>
                        </a:schemeClr>
                      </a:solidFill>
                    </a:rPr>
                    <a:t>Context:</a:t>
                  </a:r>
                  <a:r>
                    <a:rPr lang="en-AU" sz="2400" dirty="0">
                      <a:solidFill>
                        <a:schemeClr val="bg1">
                          <a:lumMod val="50000"/>
                        </a:schemeClr>
                      </a:solidFill>
                    </a:rPr>
                    <a:t> During the lesson write in this section what this topic relates to in the ‘real’ world. How is this content used to better society?  (5 lines)</a:t>
                  </a:r>
                </a:p>
              </p:txBody>
            </p:sp>
            <p:sp>
              <p:nvSpPr>
                <p:cNvPr id="11" name="TextBox 10"/>
                <p:cNvSpPr txBox="1"/>
                <p:nvPr/>
              </p:nvSpPr>
              <p:spPr>
                <a:xfrm>
                  <a:off x="6156176" y="1361485"/>
                  <a:ext cx="1861470" cy="2345909"/>
                </a:xfrm>
                <a:prstGeom prst="rect">
                  <a:avLst/>
                </a:prstGeom>
                <a:noFill/>
                <a:ln>
                  <a:noFill/>
                </a:ln>
              </p:spPr>
              <p:txBody>
                <a:bodyPr wrap="square" rtlCol="0">
                  <a:spAutoFit/>
                </a:bodyPr>
                <a:lstStyle/>
                <a:p>
                  <a:r>
                    <a:rPr lang="en-AU" sz="2100" b="1" u="sng" dirty="0">
                      <a:solidFill>
                        <a:schemeClr val="bg1">
                          <a:lumMod val="50000"/>
                        </a:schemeClr>
                      </a:solidFill>
                    </a:rPr>
                    <a:t>Keywords:</a:t>
                  </a:r>
                  <a:r>
                    <a:rPr lang="en-AU" sz="2100" dirty="0">
                      <a:solidFill>
                        <a:schemeClr val="bg1">
                          <a:lumMod val="50000"/>
                        </a:schemeClr>
                      </a:solidFill>
                    </a:rPr>
                    <a:t> During the lesson write out your own keywords used during the lesson.                              (8 lines)</a:t>
                  </a:r>
                </a:p>
              </p:txBody>
            </p:sp>
          </p:grpSp>
        </p:grpSp>
        <p:cxnSp>
          <p:nvCxnSpPr>
            <p:cNvPr id="6" name="Straight Connector 5"/>
            <p:cNvCxnSpPr/>
            <p:nvPr/>
          </p:nvCxnSpPr>
          <p:spPr>
            <a:xfrm flipH="1">
              <a:off x="971600" y="4643500"/>
              <a:ext cx="5184576"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42037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10.7 Pages 343-346</a:t>
            </a:r>
          </a:p>
        </p:txBody>
      </p:sp>
      <p:sp>
        <p:nvSpPr>
          <p:cNvPr id="2" name="Title 1"/>
          <p:cNvSpPr>
            <a:spLocks noGrp="1"/>
          </p:cNvSpPr>
          <p:nvPr>
            <p:ph type="ctrTitle"/>
          </p:nvPr>
        </p:nvSpPr>
        <p:spPr>
          <a:xfrm>
            <a:off x="457200" y="908720"/>
            <a:ext cx="8305800" cy="1512168"/>
          </a:xfrm>
        </p:spPr>
        <p:txBody>
          <a:bodyPr/>
          <a:lstStyle/>
          <a:p>
            <a:r>
              <a:rPr lang="en-AU" sz="5400" dirty="0"/>
              <a:t>Objective &amp; Subjective Measures of Sound</a:t>
            </a:r>
            <a:endParaRPr lang="en-AU" sz="4400" dirty="0"/>
          </a:p>
        </p:txBody>
      </p:sp>
    </p:spTree>
    <p:extLst>
      <p:ext uri="{BB962C8B-B14F-4D97-AF65-F5344CB8AC3E}">
        <p14:creationId xmlns:p14="http://schemas.microsoft.com/office/powerpoint/2010/main" val="18590887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sz="quarter" idx="1"/>
          </p:nvPr>
        </p:nvSpPr>
        <p:spPr/>
        <p:txBody>
          <a:bodyPr/>
          <a:lstStyle/>
          <a:p>
            <a:endParaRPr lang="en-AU"/>
          </a:p>
        </p:txBody>
      </p:sp>
    </p:spTree>
    <p:extLst>
      <p:ext uri="{BB962C8B-B14F-4D97-AF65-F5344CB8AC3E}">
        <p14:creationId xmlns:p14="http://schemas.microsoft.com/office/powerpoint/2010/main" val="29073552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sz="quarter" idx="1"/>
          </p:nvPr>
        </p:nvSpPr>
        <p:spPr/>
        <p:txBody>
          <a:bodyPr/>
          <a:lstStyle/>
          <a:p>
            <a:endParaRPr lang="en-AU"/>
          </a:p>
        </p:txBody>
      </p:sp>
    </p:spTree>
    <p:extLst>
      <p:ext uri="{BB962C8B-B14F-4D97-AF65-F5344CB8AC3E}">
        <p14:creationId xmlns:p14="http://schemas.microsoft.com/office/powerpoint/2010/main" val="39285751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urrency">
  <a:themeElements>
    <a:clrScheme name="Currency">
      <a:dk1>
        <a:sysClr val="windowText" lastClr="000000"/>
      </a:dk1>
      <a:lt1>
        <a:sysClr val="window" lastClr="FFFFFF"/>
      </a:lt1>
      <a:dk2>
        <a:srgbClr val="4A606E"/>
      </a:dk2>
      <a:lt2>
        <a:srgbClr val="D1E1E3"/>
      </a:lt2>
      <a:accent1>
        <a:srgbClr val="79B5B0"/>
      </a:accent1>
      <a:accent2>
        <a:srgbClr val="B4BC4C"/>
      </a:accent2>
      <a:accent3>
        <a:srgbClr val="B77851"/>
      </a:accent3>
      <a:accent4>
        <a:srgbClr val="776A5B"/>
      </a:accent4>
      <a:accent5>
        <a:srgbClr val="B6AD76"/>
      </a:accent5>
      <a:accent6>
        <a:srgbClr val="95AEB1"/>
      </a:accent6>
      <a:hlink>
        <a:srgbClr val="3ECCED"/>
      </a:hlink>
      <a:folHlink>
        <a:srgbClr val="2C6C93"/>
      </a:folHlink>
    </a:clrScheme>
    <a:fontScheme name="Currency">
      <a:majorFont>
        <a:latin typeface="Constantia"/>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urrency">
      <a:fillStyleLst>
        <a:solidFill>
          <a:schemeClr val="phClr"/>
        </a:solidFill>
        <a:gradFill rotWithShape="1">
          <a:gsLst>
            <a:gs pos="0">
              <a:schemeClr val="phClr">
                <a:tint val="80000"/>
                <a:satMod val="110000"/>
              </a:schemeClr>
            </a:gs>
            <a:gs pos="47500">
              <a:schemeClr val="phClr">
                <a:tint val="35000"/>
                <a:satMod val="110000"/>
              </a:schemeClr>
            </a:gs>
            <a:gs pos="58500">
              <a:schemeClr val="phClr">
                <a:tint val="35000"/>
                <a:satMod val="110000"/>
              </a:schemeClr>
            </a:gs>
            <a:gs pos="100000">
              <a:schemeClr val="phClr">
                <a:tint val="80000"/>
                <a:satMod val="110000"/>
              </a:schemeClr>
            </a:gs>
          </a:gsLst>
          <a:lin ang="3600000" scaled="1"/>
        </a:gradFill>
        <a:gradFill rotWithShape="1">
          <a:gsLst>
            <a:gs pos="0">
              <a:schemeClr val="phClr">
                <a:shade val="52000"/>
                <a:satMod val="105000"/>
              </a:schemeClr>
            </a:gs>
            <a:gs pos="47500">
              <a:schemeClr val="phClr">
                <a:shade val="89000"/>
                <a:satMod val="105000"/>
              </a:schemeClr>
            </a:gs>
            <a:gs pos="58500">
              <a:schemeClr val="phClr">
                <a:shade val="89000"/>
                <a:satMod val="105000"/>
              </a:schemeClr>
            </a:gs>
            <a:gs pos="100000">
              <a:schemeClr val="phClr">
                <a:shade val="52000"/>
                <a:satMod val="105000"/>
              </a:schemeClr>
            </a:gs>
          </a:gsLst>
          <a:lin ang="3600000" scaled="1"/>
        </a:gradFill>
      </a:fillStyleLst>
      <a:lnStyleLst>
        <a:ln w="10000" cap="flat" cmpd="sng" algn="ctr">
          <a:solidFill>
            <a:schemeClr val="phClr"/>
          </a:solidFill>
          <a:prstDash val="solid"/>
        </a:ln>
        <a:ln w="60000" cap="flat" cmpd="thickThin" algn="ctr">
          <a:solidFill>
            <a:schemeClr val="phClr"/>
          </a:solidFill>
          <a:prstDash val="solid"/>
        </a:ln>
        <a:ln w="25400" cap="flat" cmpd="sng" algn="ctr">
          <a:solidFill>
            <a:schemeClr val="phClr"/>
          </a:solidFill>
          <a:prstDash val="solid"/>
        </a:ln>
      </a:lnStyleLst>
      <a:effectStyleLst>
        <a:effectStyle>
          <a:effectLst>
            <a:outerShdw blurRad="38100" dist="38100" dir="5400000" algn="r" rotWithShape="0">
              <a:srgbClr val="000000">
                <a:alpha val="60000"/>
              </a:srgbClr>
            </a:outerShdw>
          </a:effectLst>
        </a:effectStyle>
        <a:effectStyle>
          <a:effectLst>
            <a:outerShdw blurRad="38100" dist="38100" dir="5400000" algn="r" rotWithShape="0">
              <a:srgbClr val="000000">
                <a:alpha val="60000"/>
              </a:srgbClr>
            </a:outerShdw>
          </a:effectLst>
          <a:scene3d>
            <a:camera prst="orthographicFront">
              <a:rot lat="0" lon="0" rev="0"/>
            </a:camera>
            <a:lightRig rig="harsh" dir="tl">
              <a:rot lat="0" lon="0" rev="8400000"/>
            </a:lightRig>
          </a:scene3d>
          <a:sp3d prstMaterial="flat">
            <a:bevelT w="38100" h="50800" prst="softRound"/>
          </a:sp3d>
        </a:effectStyle>
        <a:effectStyle>
          <a:effectLst>
            <a:outerShdw blurRad="50800" dist="63500" dir="5400000" algn="r" rotWithShape="0">
              <a:srgbClr val="000000">
                <a:alpha val="65000"/>
              </a:srgbClr>
            </a:outerShdw>
          </a:effectLst>
          <a:scene3d>
            <a:camera prst="orthographicFront">
              <a:rot lat="0" lon="0" rev="0"/>
            </a:camera>
            <a:lightRig rig="harsh" dir="tl">
              <a:rot lat="0" lon="0" rev="840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80000"/>
                <a:satMod val="300000"/>
              </a:schemeClr>
            </a:gs>
            <a:gs pos="100000">
              <a:schemeClr val="phClr">
                <a:shade val="20000"/>
                <a:satMod val="350000"/>
              </a:schemeClr>
            </a:gs>
          </a:gsLst>
          <a:path path="circle">
            <a:fillToRect l="50000" t="50000" r="50000" b="50000"/>
          </a:path>
        </a:gradFill>
        <a:blipFill>
          <a:blip xmlns:r="http://schemas.openxmlformats.org/officeDocument/2006/relationships" r:embed="rId1">
            <a:duotone>
              <a:schemeClr val="phClr">
                <a:tint val="98000"/>
                <a:shade val="98000"/>
                <a:satMod val="120000"/>
              </a:schemeClr>
              <a:schemeClr val="phClr">
                <a:tint val="86000"/>
                <a:shade val="92000"/>
                <a:satMod val="150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Template>
  <TotalTime>1750</TotalTime>
  <Words>4713</Words>
  <Application>Microsoft Office PowerPoint</Application>
  <PresentationFormat>On-screen Show (4:3)</PresentationFormat>
  <Paragraphs>612</Paragraphs>
  <Slides>111</Slides>
  <Notes>0</Notes>
  <HiddenSlides>0</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111</vt:i4>
      </vt:variant>
    </vt:vector>
  </HeadingPairs>
  <TitlesOfParts>
    <vt:vector size="122" baseType="lpstr">
      <vt:lpstr>Arial</vt:lpstr>
      <vt:lpstr>Arial Black</vt:lpstr>
      <vt:lpstr>Calibri</vt:lpstr>
      <vt:lpstr>Cambria Math</vt:lpstr>
      <vt:lpstr>Constantia</vt:lpstr>
      <vt:lpstr>Corbel</vt:lpstr>
      <vt:lpstr>Wingdings</vt:lpstr>
      <vt:lpstr>Wingdings 2</vt:lpstr>
      <vt:lpstr>Currency</vt:lpstr>
      <vt:lpstr>Worksheet</vt:lpstr>
      <vt:lpstr>Bitmap Image</vt:lpstr>
      <vt:lpstr>Page Setup</vt:lpstr>
      <vt:lpstr>Wave Properties</vt:lpstr>
      <vt:lpstr>An oscillation and a wave</vt:lpstr>
      <vt:lpstr>Two Categories of Waves</vt:lpstr>
      <vt:lpstr>Two Categories of Waves</vt:lpstr>
      <vt:lpstr>Basic Wave Front Concepts</vt:lpstr>
      <vt:lpstr>Waves</vt:lpstr>
      <vt:lpstr>Amplitude, Frequency, Period, Speed and Wavelength</vt:lpstr>
      <vt:lpstr>Amplitude, Frequency, Period, Speed and Wavelength</vt:lpstr>
      <vt:lpstr>Amplitude, Frequency, Period, Speed and Wavelength</vt:lpstr>
      <vt:lpstr>Transverse wave in a liquid</vt:lpstr>
      <vt:lpstr>Transverse Mechanical Wave</vt:lpstr>
      <vt:lpstr>Transverse Mechanical Wave</vt:lpstr>
      <vt:lpstr>Longitudinal Mechanical Wave</vt:lpstr>
      <vt:lpstr>Longitudinal Mechanical Wave</vt:lpstr>
      <vt:lpstr>Longitudinal Mechanical Wave</vt:lpstr>
      <vt:lpstr>Transverse &amp; Longitudinal Waves</vt:lpstr>
      <vt:lpstr>Homework, Context &amp; Keywords</vt:lpstr>
      <vt:lpstr>Homework, Context &amp; Keywords</vt:lpstr>
      <vt:lpstr>Homework, Context &amp; Keywords</vt:lpstr>
      <vt:lpstr>Page Setup</vt:lpstr>
      <vt:lpstr>Sound Waves</vt:lpstr>
      <vt:lpstr>Terminology</vt:lpstr>
      <vt:lpstr>Terminology</vt:lpstr>
      <vt:lpstr>Speed of Sound (in substances)</vt:lpstr>
      <vt:lpstr>Speed of Sound (in substances)</vt:lpstr>
      <vt:lpstr>Example 10.2 a</vt:lpstr>
      <vt:lpstr>Example 10.2 a</vt:lpstr>
      <vt:lpstr>Example 10.2 b</vt:lpstr>
      <vt:lpstr>Example 10.2 b</vt:lpstr>
      <vt:lpstr>Example 10.2 c</vt:lpstr>
      <vt:lpstr>Example 10.2 d</vt:lpstr>
      <vt:lpstr>Example 10.2 e</vt:lpstr>
      <vt:lpstr>Homework, Context &amp; Keywords</vt:lpstr>
      <vt:lpstr>Homework, Context &amp; Keywords</vt:lpstr>
      <vt:lpstr>Homework, Context &amp; Keywords</vt:lpstr>
      <vt:lpstr>Page Setup</vt:lpstr>
      <vt:lpstr>Wave Behaviours</vt:lpstr>
      <vt:lpstr>Reflection</vt:lpstr>
      <vt:lpstr>Reflection</vt:lpstr>
      <vt:lpstr>Reverberation</vt:lpstr>
      <vt:lpstr>Example 10.3a</vt:lpstr>
      <vt:lpstr>Example 10.3a</vt:lpstr>
      <vt:lpstr>Example 10.3a</vt:lpstr>
      <vt:lpstr>Doppler Effect</vt:lpstr>
      <vt:lpstr>Doppler Effect</vt:lpstr>
      <vt:lpstr>Diffraction</vt:lpstr>
      <vt:lpstr>Diffraction</vt:lpstr>
      <vt:lpstr>Diffraction</vt:lpstr>
      <vt:lpstr>Example 10.3b</vt:lpstr>
      <vt:lpstr>Refraction</vt:lpstr>
      <vt:lpstr>Refraction</vt:lpstr>
      <vt:lpstr>Refraction</vt:lpstr>
      <vt:lpstr>Refraction</vt:lpstr>
      <vt:lpstr>Homework, Context &amp; Keywords</vt:lpstr>
      <vt:lpstr>Homework, Context &amp; Keywords</vt:lpstr>
      <vt:lpstr>Homework, Context &amp; Keywords</vt:lpstr>
      <vt:lpstr>Page Setup</vt:lpstr>
      <vt:lpstr>Superposition</vt:lpstr>
      <vt:lpstr>Superposition</vt:lpstr>
      <vt:lpstr>PowerPoint Presentation</vt:lpstr>
      <vt:lpstr>PowerPoint Presentation</vt:lpstr>
      <vt:lpstr>PowerPoint Presentation</vt:lpstr>
      <vt:lpstr>PowerPoint Presentation</vt:lpstr>
      <vt:lpstr>Constructive Superposition</vt:lpstr>
      <vt:lpstr>Superposition</vt:lpstr>
      <vt:lpstr>PowerPoint Presentation</vt:lpstr>
      <vt:lpstr>PowerPoint Presentation</vt:lpstr>
      <vt:lpstr>PowerPoint Presentation</vt:lpstr>
      <vt:lpstr>Resonance</vt:lpstr>
      <vt:lpstr>PowerPoint Presentation</vt:lpstr>
      <vt:lpstr>Homework, Context &amp; Keywords</vt:lpstr>
      <vt:lpstr>Homework, Context &amp; Keywords</vt:lpstr>
      <vt:lpstr>Homework, Context &amp; Keywords</vt:lpstr>
      <vt:lpstr>Page Setup</vt:lpstr>
      <vt:lpstr>Modes of Vibration</vt:lpstr>
      <vt:lpstr>Standing Harmonics</vt:lpstr>
      <vt:lpstr>Standing Harmonics</vt:lpstr>
      <vt:lpstr>Homework, Context &amp; Keywords</vt:lpstr>
      <vt:lpstr>Homework, Context &amp; Keywords</vt:lpstr>
      <vt:lpstr>Homework, Context &amp; Keywords</vt:lpstr>
      <vt:lpstr>Page Setup</vt:lpstr>
      <vt:lpstr>Vibration Influences</vt:lpstr>
      <vt:lpstr>PowerPoint Presentation</vt:lpstr>
      <vt:lpstr>PowerPoint Presentation</vt:lpstr>
      <vt:lpstr>PowerPoint Presentation</vt:lpstr>
      <vt:lpstr>Example 10.6a</vt:lpstr>
      <vt:lpstr>Example 10.6b</vt:lpstr>
      <vt:lpstr>Example 10.6c</vt:lpstr>
      <vt:lpstr>Example 10.6c</vt:lpstr>
      <vt:lpstr>Example 10.6c</vt:lpstr>
      <vt:lpstr>Example 10.6b</vt:lpstr>
      <vt:lpstr>Homework, Context &amp; Keywords</vt:lpstr>
      <vt:lpstr>Homework, Context &amp; Keywords</vt:lpstr>
      <vt:lpstr>Homework, Context &amp; Keywords</vt:lpstr>
      <vt:lpstr>Page Setup</vt:lpstr>
      <vt:lpstr>Objective &amp; Subjective Measures of Sound</vt:lpstr>
      <vt:lpstr>PowerPoint Presentation</vt:lpstr>
      <vt:lpstr>PowerPoint Presentation</vt:lpstr>
      <vt:lpstr>Homework, Context &amp; Keywords</vt:lpstr>
      <vt:lpstr>Homework, Context &amp; Keywords</vt:lpstr>
      <vt:lpstr>Homework, Context &amp; Keywords</vt:lpstr>
      <vt:lpstr>Page Setup</vt:lpstr>
      <vt:lpstr>Mechanical Wave Imaging</vt:lpstr>
      <vt:lpstr>PowerPoint Presentation</vt:lpstr>
      <vt:lpstr>PowerPoint Presentation</vt:lpstr>
      <vt:lpstr>Homework, Context &amp; Keywords</vt:lpstr>
      <vt:lpstr>Homework, Context &amp; Keywords</vt:lpstr>
      <vt:lpstr>Homework, Context &amp; Keywords</vt:lpstr>
      <vt:lpstr>Example 5.2 f</vt:lpstr>
      <vt:lpstr>Example 5.2 f</vt:lpstr>
    </vt:vector>
  </TitlesOfParts>
  <Company>DOE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CODDINGTON Kim</dc:creator>
  <cp:lastModifiedBy>Joseph D'cruz</cp:lastModifiedBy>
  <cp:revision>171</cp:revision>
  <cp:lastPrinted>2013-06-16T03:45:26Z</cp:lastPrinted>
  <dcterms:created xsi:type="dcterms:W3CDTF">2012-06-14T02:21:13Z</dcterms:created>
  <dcterms:modified xsi:type="dcterms:W3CDTF">2024-06-15T06:50:35Z</dcterms:modified>
</cp:coreProperties>
</file>